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fonts/font1.fntdata" ContentType="application/x-fontdata"/>
  <Override PartName="/ppt/fonts/font10.fntdata" ContentType="application/x-fontdata"/>
  <Override PartName="/ppt/fonts/font11.fntdata" ContentType="application/x-fontdata"/>
  <Override PartName="/ppt/fonts/font2.fntdata" ContentType="application/x-fontdata"/>
  <Override PartName="/ppt/fonts/font3.fntdata" ContentType="application/x-fontdata"/>
  <Override PartName="/ppt/fonts/font4.fntdata" ContentType="application/x-fontdata"/>
  <Override PartName="/ppt/fonts/font5.fntdata" ContentType="application/x-fontdata"/>
  <Override PartName="/ppt/fonts/font6.fntdata" ContentType="application/x-fontdata"/>
  <Override PartName="/ppt/fonts/font7.fntdata" ContentType="application/x-fontdata"/>
  <Override PartName="/ppt/fonts/font8.fntdata" ContentType="application/x-fontdata"/>
  <Override PartName="/ppt/fonts/font9.fntdata" ContentType="application/x-fontdata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5"/>
  </p:notesMasterIdLst>
  <p:sldIdLst>
    <p:sldId id="443" r:id="rId3"/>
    <p:sldId id="359" r:id="rId4"/>
    <p:sldId id="365" r:id="rId6"/>
    <p:sldId id="368" r:id="rId7"/>
    <p:sldId id="444" r:id="rId8"/>
    <p:sldId id="449" r:id="rId9"/>
    <p:sldId id="446" r:id="rId10"/>
    <p:sldId id="448" r:id="rId11"/>
  </p:sldIdLst>
  <p:sldSz cx="12192000" cy="6858000"/>
  <p:notesSz cx="6858000" cy="9144000"/>
  <p:embeddedFontLst>
    <p:embeddedFont>
      <p:font typeface="方正兰亭黑简体" panose="02000000000000000000" pitchFamily="2" charset="-122"/>
      <p:regular r:id="rId15"/>
    </p:embeddedFont>
    <p:embeddedFont>
      <p:font typeface="华文隶书" panose="02010800040101010101" pitchFamily="2" charset="-122"/>
      <p:regular r:id="rId16"/>
    </p:embeddedFont>
    <p:embeddedFont>
      <p:font typeface="微软雅黑" panose="020B0503020204020204" pitchFamily="34" charset="-122"/>
      <p:regular r:id="rId17"/>
    </p:embeddedFont>
    <p:embeddedFont>
      <p:font typeface="Impact" panose="020B0806030902050204" pitchFamily="34" charset="0"/>
      <p:regular r:id="rId18"/>
    </p:embeddedFont>
    <p:embeddedFont>
      <p:font typeface="微软雅黑 Light" panose="020B0502040204020203" charset="-122"/>
      <p:regular r:id="rId19"/>
    </p:embeddedFont>
    <p:embeddedFont>
      <p:font typeface="微软雅黑 Light" panose="020B0502040204020203" charset="0"/>
      <p:regular r:id="rId20"/>
    </p:embeddedFont>
    <p:embeddedFont>
      <p:font typeface="Calibri" panose="020F0502020204030204" charset="0"/>
      <p:regular r:id="rId21"/>
      <p:bold r:id="rId22"/>
      <p:italic r:id="rId23"/>
      <p:boldItalic r:id="rId24"/>
    </p:embeddedFont>
    <p:embeddedFont>
      <p:font typeface="楷体" panose="02010609060101010101" charset="-122"/>
      <p:regular r:id="rId25"/>
    </p:embeddedFont>
  </p:embeddedFont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E3B7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416" autoAdjust="0"/>
    <p:restoredTop sz="94660"/>
  </p:normalViewPr>
  <p:slideViewPr>
    <p:cSldViewPr snapToGrid="0">
      <p:cViewPr varScale="1">
        <p:scale>
          <a:sx n="100" d="100"/>
          <a:sy n="100" d="100"/>
        </p:scale>
        <p:origin x="96" y="3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5" Type="http://schemas.openxmlformats.org/officeDocument/2006/relationships/font" Target="fonts/font11.fntdata"/><Relationship Id="rId24" Type="http://schemas.openxmlformats.org/officeDocument/2006/relationships/font" Target="fonts/font10.fntdata"/><Relationship Id="rId23" Type="http://schemas.openxmlformats.org/officeDocument/2006/relationships/font" Target="fonts/font9.fntdata"/><Relationship Id="rId22" Type="http://schemas.openxmlformats.org/officeDocument/2006/relationships/font" Target="fonts/font8.fntdata"/><Relationship Id="rId21" Type="http://schemas.openxmlformats.org/officeDocument/2006/relationships/font" Target="fonts/font7.fntdata"/><Relationship Id="rId20" Type="http://schemas.openxmlformats.org/officeDocument/2006/relationships/font" Target="fonts/font6.fntdata"/><Relationship Id="rId2" Type="http://schemas.openxmlformats.org/officeDocument/2006/relationships/theme" Target="theme/theme1.xml"/><Relationship Id="rId19" Type="http://schemas.openxmlformats.org/officeDocument/2006/relationships/font" Target="fonts/font5.fntdata"/><Relationship Id="rId18" Type="http://schemas.openxmlformats.org/officeDocument/2006/relationships/font" Target="fonts/font4.fntdata"/><Relationship Id="rId17" Type="http://schemas.openxmlformats.org/officeDocument/2006/relationships/font" Target="fonts/font3.fntdata"/><Relationship Id="rId16" Type="http://schemas.openxmlformats.org/officeDocument/2006/relationships/font" Target="fonts/font2.fntdata"/><Relationship Id="rId15" Type="http://schemas.openxmlformats.org/officeDocument/2006/relationships/font" Target="fonts/font1.fntdata"/><Relationship Id="rId14" Type="http://schemas.openxmlformats.org/officeDocument/2006/relationships/tableStyles" Target="tableStyles.xml"/><Relationship Id="rId13" Type="http://schemas.openxmlformats.org/officeDocument/2006/relationships/viewProps" Target="viewProps.xml"/><Relationship Id="rId12" Type="http://schemas.openxmlformats.org/officeDocument/2006/relationships/presProps" Target="presProps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98A845F-6FAE-4584-881E-0A19736D4D6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5E7139D-C09C-4BEC-9157-E8BE684E8BD9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DBB0C9-B4B5-4981-8185-40C817E1AF7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DBB0C9-B4B5-4981-8185-40C817E1AF7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DBB0C9-B4B5-4981-8185-40C817E1AF7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/>
          <p:nvPr userDrawn="1"/>
        </p:nvSpPr>
        <p:spPr>
          <a:xfrm>
            <a:off x="855588" y="6068361"/>
            <a:ext cx="27562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 smtClean="0">
                <a:latin typeface="Arial" panose="020B0604020202020204" pitchFamily="34" charset="0"/>
                <a:ea typeface="方正兰亭黑简体" panose="02000000000000000000" pitchFamily="2" charset="-122"/>
                <a:cs typeface="Arial" panose="020B0604020202020204" pitchFamily="34" charset="0"/>
              </a:rPr>
              <a:t>中国某某集团有限责任公司</a:t>
            </a:r>
            <a:endParaRPr lang="zh-CN" altLang="en-US" sz="1400" dirty="0">
              <a:latin typeface="Arial" panose="020B0604020202020204" pitchFamily="34" charset="0"/>
              <a:ea typeface="方正兰亭黑简体" panose="02000000000000000000" pitchFamily="2" charset="-122"/>
              <a:cs typeface="Arial" panose="020B0604020202020204" pitchFamily="34" charset="0"/>
            </a:endParaRPr>
          </a:p>
        </p:txBody>
      </p:sp>
      <p:sp>
        <p:nvSpPr>
          <p:cNvPr id="8" name="文本框 7"/>
          <p:cNvSpPr txBox="1"/>
          <p:nvPr userDrawn="1"/>
        </p:nvSpPr>
        <p:spPr>
          <a:xfrm>
            <a:off x="855588" y="6330987"/>
            <a:ext cx="281115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dirty="0" smtClean="0">
                <a:latin typeface="Arial" panose="020B0604020202020204" pitchFamily="34" charset="0"/>
                <a:ea typeface="方正兰亭黑简体" panose="02000000000000000000" pitchFamily="2" charset="-122"/>
                <a:cs typeface="Arial" panose="020B0604020202020204" pitchFamily="34" charset="0"/>
              </a:rPr>
              <a:t>China Sky Culture Media XX Group Co., Ltd</a:t>
            </a:r>
            <a:endParaRPr lang="zh-CN" altLang="en-US" sz="1000" dirty="0">
              <a:latin typeface="Arial" panose="020B0604020202020204" pitchFamily="34" charset="0"/>
              <a:ea typeface="方正兰亭黑简体" panose="02000000000000000000" pitchFamily="2" charset="-122"/>
              <a:cs typeface="Arial" panose="020B0604020202020204" pitchFamily="34" charset="0"/>
            </a:endParaRPr>
          </a:p>
        </p:txBody>
      </p:sp>
      <p:sp>
        <p:nvSpPr>
          <p:cNvPr id="9" name="文本框 8"/>
          <p:cNvSpPr txBox="1"/>
          <p:nvPr userDrawn="1"/>
        </p:nvSpPr>
        <p:spPr>
          <a:xfrm>
            <a:off x="855588" y="6534625"/>
            <a:ext cx="281115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000" dirty="0" smtClean="0">
                <a:latin typeface="Arial" panose="020B0604020202020204" pitchFamily="34" charset="0"/>
                <a:ea typeface="方正兰亭黑简体" panose="02000000000000000000" pitchFamily="2" charset="-122"/>
                <a:cs typeface="Arial" panose="020B0604020202020204" pitchFamily="34" charset="0"/>
              </a:rPr>
              <a:t>地址：上海市</a:t>
            </a:r>
            <a:r>
              <a:rPr lang="zh-CN" altLang="en-US" sz="1000" dirty="0">
                <a:latin typeface="Arial" panose="020B0604020202020204" pitchFamily="34" charset="0"/>
                <a:ea typeface="方正兰亭黑简体" panose="02000000000000000000" pitchFamily="2" charset="-122"/>
                <a:cs typeface="Arial" panose="020B0604020202020204" pitchFamily="34" charset="0"/>
              </a:rPr>
              <a:t>浦东新区浦东大道</a:t>
            </a:r>
            <a:r>
              <a:rPr lang="en-US" altLang="zh-CN" sz="1000" dirty="0" smtClean="0">
                <a:latin typeface="Arial" panose="020B0604020202020204" pitchFamily="34" charset="0"/>
                <a:ea typeface="方正兰亭黑简体" panose="02000000000000000000" pitchFamily="2" charset="-122"/>
                <a:cs typeface="Arial" panose="020B0604020202020204" pitchFamily="34" charset="0"/>
              </a:rPr>
              <a:t>275</a:t>
            </a:r>
            <a:r>
              <a:rPr lang="zh-CN" altLang="en-US" sz="1000" dirty="0" smtClean="0">
                <a:latin typeface="Arial" panose="020B0604020202020204" pitchFamily="34" charset="0"/>
                <a:ea typeface="方正兰亭黑简体" panose="02000000000000000000" pitchFamily="2" charset="-122"/>
                <a:cs typeface="Arial" panose="020B0604020202020204" pitchFamily="34" charset="0"/>
              </a:rPr>
              <a:t>弄</a:t>
            </a:r>
            <a:r>
              <a:rPr lang="en-US" altLang="zh-CN" sz="1000" dirty="0" smtClean="0">
                <a:latin typeface="Arial" panose="020B0604020202020204" pitchFamily="34" charset="0"/>
                <a:ea typeface="方正兰亭黑简体" panose="02000000000000000000" pitchFamily="2" charset="-122"/>
                <a:cs typeface="Arial" panose="020B0604020202020204" pitchFamily="34" charset="0"/>
              </a:rPr>
              <a:t>8</a:t>
            </a:r>
            <a:r>
              <a:rPr lang="zh-CN" altLang="en-US" sz="1000" dirty="0" smtClean="0">
                <a:latin typeface="Arial" panose="020B0604020202020204" pitchFamily="34" charset="0"/>
                <a:ea typeface="方正兰亭黑简体" panose="02000000000000000000" pitchFamily="2" charset="-122"/>
                <a:cs typeface="Arial" panose="020B0604020202020204" pitchFamily="34" charset="0"/>
              </a:rPr>
              <a:t>号</a:t>
            </a:r>
            <a:endParaRPr lang="zh-CN" altLang="en-US" sz="1000" dirty="0">
              <a:latin typeface="Arial" panose="020B0604020202020204" pitchFamily="34" charset="0"/>
              <a:ea typeface="方正兰亭黑简体" panose="02000000000000000000" pitchFamily="2" charset="-122"/>
              <a:cs typeface="Arial" panose="020B0604020202020204" pitchFamily="34" charset="0"/>
            </a:endParaRPr>
          </a:p>
        </p:txBody>
      </p:sp>
      <p:sp>
        <p:nvSpPr>
          <p:cNvPr id="10" name="文本框 9"/>
          <p:cNvSpPr txBox="1"/>
          <p:nvPr userDrawn="1"/>
        </p:nvSpPr>
        <p:spPr>
          <a:xfrm>
            <a:off x="9390043" y="6080965"/>
            <a:ext cx="220279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50" dirty="0" smtClean="0">
                <a:latin typeface="Arial" panose="020B0604020202020204" pitchFamily="34" charset="0"/>
                <a:cs typeface="Arial" panose="020B0604020202020204" pitchFamily="34" charset="0"/>
              </a:rPr>
              <a:t>Tel</a:t>
            </a:r>
            <a:r>
              <a:rPr lang="zh-CN" altLang="en-US" sz="1050" dirty="0" smtClean="0">
                <a:latin typeface="Arial" panose="020B0604020202020204" pitchFamily="34" charset="0"/>
                <a:cs typeface="Arial" panose="020B0604020202020204" pitchFamily="34" charset="0"/>
              </a:rPr>
              <a:t>：</a:t>
            </a:r>
            <a:r>
              <a:rPr lang="en-US" altLang="zh-CN" sz="1050" dirty="0" smtClean="0">
                <a:latin typeface="Arial" panose="020B0604020202020204" pitchFamily="34" charset="0"/>
                <a:cs typeface="Arial" panose="020B0604020202020204" pitchFamily="34" charset="0"/>
              </a:rPr>
              <a:t>021-81795815/6/7/8</a:t>
            </a:r>
            <a:endParaRPr lang="zh-CN" altLang="en-US" sz="105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文本框 10"/>
          <p:cNvSpPr txBox="1"/>
          <p:nvPr userDrawn="1"/>
        </p:nvSpPr>
        <p:spPr>
          <a:xfrm>
            <a:off x="9390043" y="6315143"/>
            <a:ext cx="220279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000" dirty="0" smtClean="0">
                <a:latin typeface="Arial" panose="020B0604020202020204" pitchFamily="34" charset="0"/>
                <a:ea typeface="方正兰亭黑简体" panose="02000000000000000000" pitchFamily="2" charset="-122"/>
                <a:cs typeface="Arial" panose="020B0604020202020204" pitchFamily="34" charset="0"/>
              </a:rPr>
              <a:t>传真：</a:t>
            </a:r>
            <a:r>
              <a:rPr lang="en-US" altLang="zh-CN" sz="1000" dirty="0" smtClean="0">
                <a:latin typeface="Arial" panose="020B0604020202020204" pitchFamily="34" charset="0"/>
                <a:ea typeface="方正兰亭黑简体" panose="02000000000000000000" pitchFamily="2" charset="-122"/>
                <a:cs typeface="Arial" panose="020B0604020202020204" pitchFamily="34" charset="0"/>
              </a:rPr>
              <a:t>021-81795815/6/7/8-8088</a:t>
            </a:r>
            <a:endParaRPr lang="zh-CN" altLang="en-US" sz="1000" dirty="0">
              <a:latin typeface="Arial" panose="020B0604020202020204" pitchFamily="34" charset="0"/>
              <a:ea typeface="方正兰亭黑简体" panose="02000000000000000000" pitchFamily="2" charset="-122"/>
              <a:cs typeface="Arial" panose="020B0604020202020204" pitchFamily="34" charset="0"/>
            </a:endParaRPr>
          </a:p>
        </p:txBody>
      </p:sp>
      <p:sp>
        <p:nvSpPr>
          <p:cNvPr id="12" name="文本框 11"/>
          <p:cNvSpPr txBox="1"/>
          <p:nvPr userDrawn="1"/>
        </p:nvSpPr>
        <p:spPr>
          <a:xfrm>
            <a:off x="9390043" y="6521915"/>
            <a:ext cx="27063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000" dirty="0" smtClean="0">
                <a:latin typeface="Arial" panose="020B0604020202020204" pitchFamily="34" charset="0"/>
                <a:ea typeface="方正兰亭黑简体" panose="02000000000000000000" pitchFamily="2" charset="-122"/>
                <a:cs typeface="Arial" panose="020B0604020202020204" pitchFamily="34" charset="0"/>
              </a:rPr>
              <a:t>网址：</a:t>
            </a:r>
            <a:r>
              <a:rPr lang="en-US" altLang="zh-CN" sz="1000" dirty="0" smtClean="0">
                <a:latin typeface="Arial" panose="020B0604020202020204" pitchFamily="34" charset="0"/>
                <a:ea typeface="方正兰亭黑简体" panose="02000000000000000000" pitchFamily="2" charset="-122"/>
                <a:cs typeface="Arial" panose="020B0604020202020204" pitchFamily="34" charset="0"/>
              </a:rPr>
              <a:t>WWW. Shanghai Technology.com </a:t>
            </a:r>
            <a:endParaRPr lang="zh-CN" altLang="en-US" sz="1000" dirty="0">
              <a:latin typeface="Arial" panose="020B0604020202020204" pitchFamily="34" charset="0"/>
              <a:ea typeface="方正兰亭黑简体" panose="02000000000000000000" pitchFamily="2" charset="-122"/>
              <a:cs typeface="Arial" panose="020B0604020202020204" pitchFamily="34" charset="0"/>
            </a:endParaRPr>
          </a:p>
        </p:txBody>
      </p:sp>
      <p:cxnSp>
        <p:nvCxnSpPr>
          <p:cNvPr id="13" name="直接连接符 12"/>
          <p:cNvCxnSpPr/>
          <p:nvPr userDrawn="1"/>
        </p:nvCxnSpPr>
        <p:spPr>
          <a:xfrm>
            <a:off x="300000" y="5980176"/>
            <a:ext cx="11592000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4" name="组合 13"/>
          <p:cNvGrpSpPr/>
          <p:nvPr userDrawn="1"/>
        </p:nvGrpSpPr>
        <p:grpSpPr>
          <a:xfrm>
            <a:off x="213477" y="6119878"/>
            <a:ext cx="667512" cy="647970"/>
            <a:chOff x="4149346" y="6100429"/>
            <a:chExt cx="667512" cy="647970"/>
          </a:xfrm>
        </p:grpSpPr>
        <p:sp>
          <p:nvSpPr>
            <p:cNvPr id="15" name="圆角矩形 14"/>
            <p:cNvSpPr/>
            <p:nvPr/>
          </p:nvSpPr>
          <p:spPr>
            <a:xfrm>
              <a:off x="4160520" y="6100429"/>
              <a:ext cx="621792" cy="621792"/>
            </a:xfrm>
            <a:prstGeom prst="round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文本框 15"/>
            <p:cNvSpPr txBox="1"/>
            <p:nvPr/>
          </p:nvSpPr>
          <p:spPr>
            <a:xfrm>
              <a:off x="4149346" y="6102068"/>
              <a:ext cx="66751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dirty="0" smtClean="0">
                  <a:solidFill>
                    <a:schemeClr val="bg1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某某公司</a:t>
              </a:r>
              <a:endParaRPr lang="zh-CN" altLang="en-US" dirty="0">
                <a:solidFill>
                  <a:schemeClr val="bg1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文本框 13"/>
          <p:cNvSpPr txBox="1"/>
          <p:nvPr userDrawn="1"/>
        </p:nvSpPr>
        <p:spPr>
          <a:xfrm>
            <a:off x="855588" y="6068361"/>
            <a:ext cx="27562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 smtClean="0">
                <a:latin typeface="Arial" panose="020B0604020202020204" pitchFamily="34" charset="0"/>
                <a:ea typeface="方正兰亭黑简体" panose="02000000000000000000" pitchFamily="2" charset="-122"/>
                <a:cs typeface="Arial" panose="020B0604020202020204" pitchFamily="34" charset="0"/>
              </a:rPr>
              <a:t>中国某某集团有限责任公司</a:t>
            </a:r>
            <a:endParaRPr lang="zh-CN" altLang="en-US" sz="1400" dirty="0">
              <a:latin typeface="Arial" panose="020B0604020202020204" pitchFamily="34" charset="0"/>
              <a:ea typeface="方正兰亭黑简体" panose="02000000000000000000" pitchFamily="2" charset="-122"/>
              <a:cs typeface="Arial" panose="020B0604020202020204" pitchFamily="34" charset="0"/>
            </a:endParaRPr>
          </a:p>
        </p:txBody>
      </p:sp>
      <p:sp>
        <p:nvSpPr>
          <p:cNvPr id="15" name="文本框 14"/>
          <p:cNvSpPr txBox="1"/>
          <p:nvPr userDrawn="1"/>
        </p:nvSpPr>
        <p:spPr>
          <a:xfrm>
            <a:off x="855588" y="6330987"/>
            <a:ext cx="281115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dirty="0" smtClean="0">
                <a:latin typeface="Arial" panose="020B0604020202020204" pitchFamily="34" charset="0"/>
                <a:ea typeface="方正兰亭黑简体" panose="02000000000000000000" pitchFamily="2" charset="-122"/>
                <a:cs typeface="Arial" panose="020B0604020202020204" pitchFamily="34" charset="0"/>
              </a:rPr>
              <a:t>China Sky Culture Media XX Group Co., Ltd</a:t>
            </a:r>
            <a:endParaRPr lang="zh-CN" altLang="en-US" sz="1000" dirty="0">
              <a:latin typeface="Arial" panose="020B0604020202020204" pitchFamily="34" charset="0"/>
              <a:ea typeface="方正兰亭黑简体" panose="02000000000000000000" pitchFamily="2" charset="-122"/>
              <a:cs typeface="Arial" panose="020B0604020202020204" pitchFamily="34" charset="0"/>
            </a:endParaRPr>
          </a:p>
        </p:txBody>
      </p:sp>
      <p:sp>
        <p:nvSpPr>
          <p:cNvPr id="16" name="文本框 15"/>
          <p:cNvSpPr txBox="1"/>
          <p:nvPr userDrawn="1"/>
        </p:nvSpPr>
        <p:spPr>
          <a:xfrm>
            <a:off x="855588" y="6534625"/>
            <a:ext cx="281115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000" dirty="0" smtClean="0">
                <a:latin typeface="Arial" panose="020B0604020202020204" pitchFamily="34" charset="0"/>
                <a:ea typeface="方正兰亭黑简体" panose="02000000000000000000" pitchFamily="2" charset="-122"/>
                <a:cs typeface="Arial" panose="020B0604020202020204" pitchFamily="34" charset="0"/>
              </a:rPr>
              <a:t>地址：上海市</a:t>
            </a:r>
            <a:r>
              <a:rPr lang="zh-CN" altLang="en-US" sz="1000" dirty="0">
                <a:latin typeface="Arial" panose="020B0604020202020204" pitchFamily="34" charset="0"/>
                <a:ea typeface="方正兰亭黑简体" panose="02000000000000000000" pitchFamily="2" charset="-122"/>
                <a:cs typeface="Arial" panose="020B0604020202020204" pitchFamily="34" charset="0"/>
              </a:rPr>
              <a:t>浦东新区浦东大道</a:t>
            </a:r>
            <a:r>
              <a:rPr lang="en-US" altLang="zh-CN" sz="1000" dirty="0" smtClean="0">
                <a:latin typeface="Arial" panose="020B0604020202020204" pitchFamily="34" charset="0"/>
                <a:ea typeface="方正兰亭黑简体" panose="02000000000000000000" pitchFamily="2" charset="-122"/>
                <a:cs typeface="Arial" panose="020B0604020202020204" pitchFamily="34" charset="0"/>
              </a:rPr>
              <a:t>275</a:t>
            </a:r>
            <a:r>
              <a:rPr lang="zh-CN" altLang="en-US" sz="1000" dirty="0" smtClean="0">
                <a:latin typeface="Arial" panose="020B0604020202020204" pitchFamily="34" charset="0"/>
                <a:ea typeface="方正兰亭黑简体" panose="02000000000000000000" pitchFamily="2" charset="-122"/>
                <a:cs typeface="Arial" panose="020B0604020202020204" pitchFamily="34" charset="0"/>
              </a:rPr>
              <a:t>弄</a:t>
            </a:r>
            <a:r>
              <a:rPr lang="en-US" altLang="zh-CN" sz="1000" dirty="0" smtClean="0">
                <a:latin typeface="Arial" panose="020B0604020202020204" pitchFamily="34" charset="0"/>
                <a:ea typeface="方正兰亭黑简体" panose="02000000000000000000" pitchFamily="2" charset="-122"/>
                <a:cs typeface="Arial" panose="020B0604020202020204" pitchFamily="34" charset="0"/>
              </a:rPr>
              <a:t>8</a:t>
            </a:r>
            <a:r>
              <a:rPr lang="zh-CN" altLang="en-US" sz="1000" dirty="0" smtClean="0">
                <a:latin typeface="Arial" panose="020B0604020202020204" pitchFamily="34" charset="0"/>
                <a:ea typeface="方正兰亭黑简体" panose="02000000000000000000" pitchFamily="2" charset="-122"/>
                <a:cs typeface="Arial" panose="020B0604020202020204" pitchFamily="34" charset="0"/>
              </a:rPr>
              <a:t>号</a:t>
            </a:r>
            <a:endParaRPr lang="zh-CN" altLang="en-US" sz="1000" dirty="0">
              <a:latin typeface="Arial" panose="020B0604020202020204" pitchFamily="34" charset="0"/>
              <a:ea typeface="方正兰亭黑简体" panose="02000000000000000000" pitchFamily="2" charset="-122"/>
              <a:cs typeface="Arial" panose="020B0604020202020204" pitchFamily="34" charset="0"/>
            </a:endParaRPr>
          </a:p>
        </p:txBody>
      </p:sp>
      <p:sp>
        <p:nvSpPr>
          <p:cNvPr id="20" name="文本框 19"/>
          <p:cNvSpPr txBox="1"/>
          <p:nvPr userDrawn="1"/>
        </p:nvSpPr>
        <p:spPr>
          <a:xfrm>
            <a:off x="9390043" y="6080965"/>
            <a:ext cx="220279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50" dirty="0" smtClean="0">
                <a:latin typeface="Arial" panose="020B0604020202020204" pitchFamily="34" charset="0"/>
                <a:cs typeface="Arial" panose="020B0604020202020204" pitchFamily="34" charset="0"/>
              </a:rPr>
              <a:t>Tel</a:t>
            </a:r>
            <a:r>
              <a:rPr lang="zh-CN" altLang="en-US" sz="1050" dirty="0" smtClean="0">
                <a:latin typeface="Arial" panose="020B0604020202020204" pitchFamily="34" charset="0"/>
                <a:cs typeface="Arial" panose="020B0604020202020204" pitchFamily="34" charset="0"/>
              </a:rPr>
              <a:t>：</a:t>
            </a:r>
            <a:r>
              <a:rPr lang="en-US" altLang="zh-CN" sz="1050" dirty="0" smtClean="0">
                <a:latin typeface="Arial" panose="020B0604020202020204" pitchFamily="34" charset="0"/>
                <a:cs typeface="Arial" panose="020B0604020202020204" pitchFamily="34" charset="0"/>
              </a:rPr>
              <a:t>021-81795815/6/7/8</a:t>
            </a:r>
            <a:endParaRPr lang="zh-CN" altLang="en-US" sz="105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文本框 20"/>
          <p:cNvSpPr txBox="1"/>
          <p:nvPr userDrawn="1"/>
        </p:nvSpPr>
        <p:spPr>
          <a:xfrm>
            <a:off x="9390043" y="6315143"/>
            <a:ext cx="220279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000" dirty="0" smtClean="0">
                <a:latin typeface="Arial" panose="020B0604020202020204" pitchFamily="34" charset="0"/>
                <a:ea typeface="方正兰亭黑简体" panose="02000000000000000000" pitchFamily="2" charset="-122"/>
                <a:cs typeface="Arial" panose="020B0604020202020204" pitchFamily="34" charset="0"/>
              </a:rPr>
              <a:t>传真：</a:t>
            </a:r>
            <a:r>
              <a:rPr lang="en-US" altLang="zh-CN" sz="1000" dirty="0" smtClean="0">
                <a:latin typeface="Arial" panose="020B0604020202020204" pitchFamily="34" charset="0"/>
                <a:ea typeface="方正兰亭黑简体" panose="02000000000000000000" pitchFamily="2" charset="-122"/>
                <a:cs typeface="Arial" panose="020B0604020202020204" pitchFamily="34" charset="0"/>
              </a:rPr>
              <a:t>021-81795815/6/7/8-8088</a:t>
            </a:r>
            <a:endParaRPr lang="zh-CN" altLang="en-US" sz="1000" dirty="0">
              <a:latin typeface="Arial" panose="020B0604020202020204" pitchFamily="34" charset="0"/>
              <a:ea typeface="方正兰亭黑简体" panose="02000000000000000000" pitchFamily="2" charset="-122"/>
              <a:cs typeface="Arial" panose="020B0604020202020204" pitchFamily="34" charset="0"/>
            </a:endParaRPr>
          </a:p>
        </p:txBody>
      </p:sp>
      <p:sp>
        <p:nvSpPr>
          <p:cNvPr id="22" name="文本框 21"/>
          <p:cNvSpPr txBox="1"/>
          <p:nvPr userDrawn="1"/>
        </p:nvSpPr>
        <p:spPr>
          <a:xfrm>
            <a:off x="9390043" y="6521915"/>
            <a:ext cx="27063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000" dirty="0" smtClean="0">
                <a:latin typeface="Arial" panose="020B0604020202020204" pitchFamily="34" charset="0"/>
                <a:ea typeface="方正兰亭黑简体" panose="02000000000000000000" pitchFamily="2" charset="-122"/>
                <a:cs typeface="Arial" panose="020B0604020202020204" pitchFamily="34" charset="0"/>
              </a:rPr>
              <a:t>网址：</a:t>
            </a:r>
            <a:r>
              <a:rPr lang="en-US" altLang="zh-CN" sz="1000" dirty="0" smtClean="0">
                <a:latin typeface="Arial" panose="020B0604020202020204" pitchFamily="34" charset="0"/>
                <a:ea typeface="方正兰亭黑简体" panose="02000000000000000000" pitchFamily="2" charset="-122"/>
                <a:cs typeface="Arial" panose="020B0604020202020204" pitchFamily="34" charset="0"/>
              </a:rPr>
              <a:t>WWW. Shanghai Technology.com </a:t>
            </a:r>
            <a:endParaRPr lang="zh-CN" altLang="en-US" sz="1000" dirty="0">
              <a:latin typeface="Arial" panose="020B0604020202020204" pitchFamily="34" charset="0"/>
              <a:ea typeface="方正兰亭黑简体" panose="02000000000000000000" pitchFamily="2" charset="-122"/>
              <a:cs typeface="Arial" panose="020B0604020202020204" pitchFamily="34" charset="0"/>
            </a:endParaRPr>
          </a:p>
        </p:txBody>
      </p:sp>
      <p:cxnSp>
        <p:nvCxnSpPr>
          <p:cNvPr id="23" name="直接连接符 22"/>
          <p:cNvCxnSpPr/>
          <p:nvPr userDrawn="1"/>
        </p:nvCxnSpPr>
        <p:spPr>
          <a:xfrm>
            <a:off x="300000" y="5980176"/>
            <a:ext cx="11592000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4" name="组合 23"/>
          <p:cNvGrpSpPr/>
          <p:nvPr userDrawn="1"/>
        </p:nvGrpSpPr>
        <p:grpSpPr>
          <a:xfrm>
            <a:off x="196543" y="6119878"/>
            <a:ext cx="667512" cy="647970"/>
            <a:chOff x="4132412" y="6100429"/>
            <a:chExt cx="667512" cy="647970"/>
          </a:xfrm>
        </p:grpSpPr>
        <p:sp>
          <p:nvSpPr>
            <p:cNvPr id="25" name="圆角矩形 24"/>
            <p:cNvSpPr/>
            <p:nvPr/>
          </p:nvSpPr>
          <p:spPr>
            <a:xfrm>
              <a:off x="4160520" y="6100429"/>
              <a:ext cx="621792" cy="621792"/>
            </a:xfrm>
            <a:prstGeom prst="round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" name="文本框 25"/>
            <p:cNvSpPr txBox="1"/>
            <p:nvPr/>
          </p:nvSpPr>
          <p:spPr>
            <a:xfrm>
              <a:off x="4132412" y="6102068"/>
              <a:ext cx="66751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dirty="0" smtClean="0">
                  <a:solidFill>
                    <a:schemeClr val="bg1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某某公司</a:t>
              </a:r>
              <a:endParaRPr lang="zh-CN" altLang="en-US" dirty="0">
                <a:solidFill>
                  <a:schemeClr val="bg1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0" y="1"/>
            <a:ext cx="12192000" cy="6858000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4" name="矩形 3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2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7" Type="http://schemas.openxmlformats.org/officeDocument/2006/relationships/theme" Target="../theme/theme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147" name="Text Box 3"/>
          <p:cNvSpPr txBox="1">
            <a:spLocks noChangeArrowheads="1"/>
          </p:cNvSpPr>
          <p:nvPr/>
        </p:nvSpPr>
        <p:spPr bwMode="auto">
          <a:xfrm>
            <a:off x="954910" y="2466679"/>
            <a:ext cx="1665841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3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1</a:t>
            </a:r>
            <a:r>
              <a:rPr lang="en-US" sz="2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 </a:t>
            </a:r>
            <a:r>
              <a:rPr lang="zh-CN" altLang="en-US" sz="2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公司简介</a:t>
            </a:r>
            <a:endParaRPr lang="en-US" sz="1600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</a:endParaRPr>
          </a:p>
        </p:txBody>
      </p:sp>
      <p:sp>
        <p:nvSpPr>
          <p:cNvPr id="6148" name="Text Box 4"/>
          <p:cNvSpPr txBox="1">
            <a:spLocks noChangeArrowheads="1"/>
          </p:cNvSpPr>
          <p:nvPr/>
        </p:nvSpPr>
        <p:spPr bwMode="auto">
          <a:xfrm>
            <a:off x="3552739" y="3715898"/>
            <a:ext cx="2327910" cy="6045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3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2</a:t>
            </a:r>
            <a:r>
              <a:rPr lang="en-US" sz="2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 </a:t>
            </a:r>
            <a:r>
              <a:rPr lang="zh-CN" altLang="en-US" sz="2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关于产品市场</a:t>
            </a:r>
            <a:endParaRPr lang="zh-CN" altLang="en-US" sz="2400" dirty="0" smtClean="0">
              <a:solidFill>
                <a:schemeClr val="tx1">
                  <a:lumMod val="85000"/>
                  <a:lumOff val="15000"/>
                </a:schemeClr>
              </a:solidFill>
              <a:latin typeface="+mn-ea"/>
            </a:endParaRPr>
          </a:p>
        </p:txBody>
      </p:sp>
      <p:sp>
        <p:nvSpPr>
          <p:cNvPr id="6149" name="Line 5"/>
          <p:cNvSpPr>
            <a:spLocks noChangeShapeType="1"/>
          </p:cNvSpPr>
          <p:nvPr/>
        </p:nvSpPr>
        <p:spPr bwMode="auto">
          <a:xfrm>
            <a:off x="0" y="3427941"/>
            <a:ext cx="12192000" cy="0"/>
          </a:xfrm>
          <a:prstGeom prst="line">
            <a:avLst/>
          </a:prstGeom>
          <a:noFill/>
          <a:ln w="12700" cmpd="sng">
            <a:solidFill>
              <a:srgbClr val="808080"/>
            </a:solidFill>
            <a:rou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 sz="2400"/>
          </a:p>
        </p:txBody>
      </p:sp>
      <p:sp>
        <p:nvSpPr>
          <p:cNvPr id="6150" name="Oval 6"/>
          <p:cNvSpPr>
            <a:spLocks noChangeArrowheads="1"/>
          </p:cNvSpPr>
          <p:nvPr/>
        </p:nvSpPr>
        <p:spPr bwMode="auto">
          <a:xfrm>
            <a:off x="1721144" y="3328428"/>
            <a:ext cx="192616" cy="192677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/>
        </p:spPr>
        <p:txBody>
          <a:bodyPr wrap="none" anchor="ctr"/>
          <a:lstStyle/>
          <a:p>
            <a:endParaRPr lang="zh-CN" altLang="en-US" sz="2400"/>
          </a:p>
        </p:txBody>
      </p:sp>
      <p:sp>
        <p:nvSpPr>
          <p:cNvPr id="6151" name="Oval 7"/>
          <p:cNvSpPr>
            <a:spLocks noChangeArrowheads="1"/>
          </p:cNvSpPr>
          <p:nvPr/>
        </p:nvSpPr>
        <p:spPr bwMode="auto">
          <a:xfrm>
            <a:off x="4318975" y="3328428"/>
            <a:ext cx="192617" cy="192677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/>
        </p:spPr>
        <p:txBody>
          <a:bodyPr wrap="none" anchor="ctr"/>
          <a:lstStyle/>
          <a:p>
            <a:endParaRPr lang="zh-CN" altLang="en-US" sz="2400"/>
          </a:p>
        </p:txBody>
      </p:sp>
      <p:sp>
        <p:nvSpPr>
          <p:cNvPr id="6152" name="Text Box 8"/>
          <p:cNvSpPr txBox="1">
            <a:spLocks noChangeArrowheads="1"/>
          </p:cNvSpPr>
          <p:nvPr/>
        </p:nvSpPr>
        <p:spPr bwMode="auto">
          <a:xfrm>
            <a:off x="6473938" y="2466679"/>
            <a:ext cx="1718310" cy="6045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n-US" sz="3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3</a:t>
            </a:r>
            <a:r>
              <a:rPr lang="en-US" sz="2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 </a:t>
            </a:r>
            <a:r>
              <a:rPr lang="zh-CN" altLang="en-US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关于待遇</a:t>
            </a:r>
            <a:endParaRPr lang="zh-CN" altLang="en-US" sz="2400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</a:endParaRPr>
          </a:p>
        </p:txBody>
      </p:sp>
      <p:sp>
        <p:nvSpPr>
          <p:cNvPr id="6154" name="Oval 10"/>
          <p:cNvSpPr>
            <a:spLocks noChangeArrowheads="1"/>
          </p:cNvSpPr>
          <p:nvPr/>
        </p:nvSpPr>
        <p:spPr bwMode="auto">
          <a:xfrm>
            <a:off x="7240171" y="3328428"/>
            <a:ext cx="192617" cy="192677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/>
        </p:spPr>
        <p:txBody>
          <a:bodyPr wrap="none" anchor="ctr"/>
          <a:lstStyle/>
          <a:p>
            <a:endParaRPr lang="zh-CN" altLang="en-US" sz="2400"/>
          </a:p>
        </p:txBody>
      </p:sp>
      <p:grpSp>
        <p:nvGrpSpPr>
          <p:cNvPr id="2" name="组合 1"/>
          <p:cNvGrpSpPr/>
          <p:nvPr/>
        </p:nvGrpSpPr>
        <p:grpSpPr>
          <a:xfrm>
            <a:off x="0" y="-1"/>
            <a:ext cx="12192000" cy="714103"/>
            <a:chOff x="0" y="-1"/>
            <a:chExt cx="12192000" cy="714103"/>
          </a:xfrm>
        </p:grpSpPr>
        <p:sp>
          <p:nvSpPr>
            <p:cNvPr id="12" name="矩形 11"/>
            <p:cNvSpPr/>
            <p:nvPr/>
          </p:nvSpPr>
          <p:spPr>
            <a:xfrm>
              <a:off x="0" y="-1"/>
              <a:ext cx="12192000" cy="714103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文本框 13"/>
            <p:cNvSpPr txBox="1"/>
            <p:nvPr/>
          </p:nvSpPr>
          <p:spPr>
            <a:xfrm>
              <a:off x="4069796" y="64662"/>
              <a:ext cx="405240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dirty="0" smtClean="0">
                  <a:solidFill>
                    <a:schemeClr val="bg1"/>
                  </a:solidFill>
                  <a:ea typeface="方正兰亭黑简体" panose="02000000000000000000" pitchFamily="2" charset="-122"/>
                </a:rPr>
                <a:t>目录 </a:t>
              </a:r>
              <a:r>
                <a:rPr lang="en-US" altLang="zh-CN" sz="3200" dirty="0" smtClean="0">
                  <a:solidFill>
                    <a:schemeClr val="bg1"/>
                  </a:solidFill>
                  <a:ea typeface="方正兰亭黑简体" panose="02000000000000000000" pitchFamily="2" charset="-122"/>
                </a:rPr>
                <a:t>/ CONTENTS</a:t>
              </a:r>
              <a:endParaRPr lang="zh-CN" altLang="en-US" sz="3200" dirty="0">
                <a:solidFill>
                  <a:schemeClr val="bg1"/>
                </a:solidFill>
                <a:ea typeface="方正兰亭黑简体" panose="02000000000000000000" pitchFamily="2" charset="-122"/>
              </a:endParaRPr>
            </a:p>
          </p:txBody>
        </p:sp>
      </p:grpSp>
      <p:sp>
        <p:nvSpPr>
          <p:cNvPr id="11" name="Text Box 4"/>
          <p:cNvSpPr txBox="1">
            <a:spLocks noChangeArrowheads="1"/>
          </p:cNvSpPr>
          <p:nvPr/>
        </p:nvSpPr>
        <p:spPr bwMode="auto">
          <a:xfrm>
            <a:off x="9316232" y="3715898"/>
            <a:ext cx="1742785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3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4</a:t>
            </a:r>
            <a:r>
              <a:rPr lang="en-US" sz="2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 </a:t>
            </a:r>
            <a:r>
              <a:rPr lang="zh-CN" altLang="en-US" sz="2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联系方式</a:t>
            </a:r>
            <a:endParaRPr lang="en-US" altLang="zh-CN" sz="1600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</a:endParaRPr>
          </a:p>
        </p:txBody>
      </p:sp>
      <p:sp>
        <p:nvSpPr>
          <p:cNvPr id="13" name="Oval 7"/>
          <p:cNvSpPr>
            <a:spLocks noChangeArrowheads="1"/>
          </p:cNvSpPr>
          <p:nvPr/>
        </p:nvSpPr>
        <p:spPr bwMode="auto">
          <a:xfrm>
            <a:off x="9789860" y="3328428"/>
            <a:ext cx="192617" cy="192677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/>
        </p:spPr>
        <p:txBody>
          <a:bodyPr wrap="none" anchor="ctr"/>
          <a:lstStyle/>
          <a:p>
            <a:endParaRPr lang="zh-CN" altLang="en-US" sz="240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5" name="Picture 4"/>
          <p:cNvPicPr>
            <a:picLocks noChangeAspect="1" noChangeArrowheads="1"/>
          </p:cNvPicPr>
          <p:nvPr/>
        </p:nvPicPr>
        <p:blipFill>
          <a:blip r:embed="rId1"/>
          <a:stretch>
            <a:fillRect/>
          </a:stretch>
        </p:blipFill>
        <p:spPr bwMode="auto">
          <a:xfrm>
            <a:off x="834263" y="1411834"/>
            <a:ext cx="3726722" cy="49679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6" name="TextBox 24"/>
          <p:cNvSpPr txBox="1"/>
          <p:nvPr/>
        </p:nvSpPr>
        <p:spPr>
          <a:xfrm>
            <a:off x="5219700" y="2687955"/>
            <a:ext cx="5937250" cy="2908300"/>
          </a:xfrm>
          <a:prstGeom prst="rect">
            <a:avLst/>
          </a:prstGeom>
          <a:noFill/>
        </p:spPr>
        <p:txBody>
          <a:bodyPr wrap="square" lIns="91416" tIns="45708" rIns="91416" bIns="45708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楷体" panose="02010609060101010101" charset="-122"/>
                <a:ea typeface="楷体" panose="02010609060101010101" charset="-122"/>
              </a:rPr>
              <a:t>苏州斯公司</a:t>
            </a:r>
            <a:r>
              <a:rPr lang="zh-CN" altLang="zh-CN" dirty="0">
                <a:solidFill>
                  <a:schemeClr val="tx1">
                    <a:lumMod val="85000"/>
                    <a:lumOff val="15000"/>
                  </a:schemeClr>
                </a:solidFill>
                <a:latin typeface="楷体" panose="02010609060101010101" charset="-122"/>
                <a:ea typeface="楷体" panose="02010609060101010101" charset="-122"/>
              </a:rPr>
              <a:t>简介</a:t>
            </a:r>
            <a:endParaRPr lang="zh-CN" altLang="zh-CN" dirty="0">
              <a:solidFill>
                <a:schemeClr val="tx1">
                  <a:lumMod val="85000"/>
                  <a:lumOff val="15000"/>
                </a:schemeClr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30000"/>
              </a:lnSpc>
            </a:pPr>
            <a:r>
              <a:rPr lang="zh-CN" altLang="zh-CN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楷体" panose="02010609060101010101" charset="-122"/>
                <a:ea typeface="楷体" panose="02010609060101010101" charset="-122"/>
              </a:rPr>
              <a:t>苏州斯格别墅电梯有限公司，战略性的选择家用别墅电梯这一领域，纯净单一，力求在这个领域做到极致。公司这些年的发展，已经实现了各种先进技术的融合和产品的多样性及个性化，源于德国的工业4.0精神，体现在每一部斯格电梯上。同时，这又是一个充满朝气并富有战斗力的团队，真正将市场需求作为前进的支撑和动力。如果你需要一个展现营销能力的平台，那么这里将是你最好的舞台！</a:t>
            </a:r>
            <a:endParaRPr lang="zh-CN" altLang="zh-CN" sz="1600" dirty="0">
              <a:solidFill>
                <a:schemeClr val="tx1">
                  <a:lumMod val="85000"/>
                  <a:lumOff val="15000"/>
                </a:schemeClr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endParaRPr lang="zh-CN" altLang="zh-CN" sz="1600" dirty="0">
              <a:solidFill>
                <a:schemeClr val="tx1">
                  <a:lumMod val="85000"/>
                  <a:lumOff val="15000"/>
                </a:schemeClr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1" name="任意多边形 20"/>
          <p:cNvSpPr/>
          <p:nvPr/>
        </p:nvSpPr>
        <p:spPr>
          <a:xfrm>
            <a:off x="2814918" y="152758"/>
            <a:ext cx="1976718" cy="468000"/>
          </a:xfrm>
          <a:custGeom>
            <a:avLst/>
            <a:gdLst>
              <a:gd name="connsiteX0" fmla="*/ 0 w 2232212"/>
              <a:gd name="connsiteY0" fmla="*/ 0 h 421341"/>
              <a:gd name="connsiteX1" fmla="*/ 107577 w 2232212"/>
              <a:gd name="connsiteY1" fmla="*/ 215153 h 421341"/>
              <a:gd name="connsiteX2" fmla="*/ 17930 w 2232212"/>
              <a:gd name="connsiteY2" fmla="*/ 421341 h 421341"/>
              <a:gd name="connsiteX3" fmla="*/ 2133600 w 2232212"/>
              <a:gd name="connsiteY3" fmla="*/ 421341 h 421341"/>
              <a:gd name="connsiteX4" fmla="*/ 2232212 w 2232212"/>
              <a:gd name="connsiteY4" fmla="*/ 188259 h 421341"/>
              <a:gd name="connsiteX5" fmla="*/ 2124636 w 2232212"/>
              <a:gd name="connsiteY5" fmla="*/ 0 h 421341"/>
              <a:gd name="connsiteX6" fmla="*/ 0 w 2232212"/>
              <a:gd name="connsiteY6" fmla="*/ 0 h 4213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232212" h="421341">
                <a:moveTo>
                  <a:pt x="0" y="0"/>
                </a:moveTo>
                <a:lnTo>
                  <a:pt x="107577" y="215153"/>
                </a:lnTo>
                <a:lnTo>
                  <a:pt x="17930" y="421341"/>
                </a:lnTo>
                <a:lnTo>
                  <a:pt x="2133600" y="421341"/>
                </a:lnTo>
                <a:lnTo>
                  <a:pt x="2232212" y="188259"/>
                </a:lnTo>
                <a:lnTo>
                  <a:pt x="2124636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矩形 21"/>
          <p:cNvSpPr/>
          <p:nvPr/>
        </p:nvSpPr>
        <p:spPr>
          <a:xfrm>
            <a:off x="0" y="717175"/>
            <a:ext cx="12192000" cy="72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文本框 22"/>
          <p:cNvSpPr txBox="1"/>
          <p:nvPr/>
        </p:nvSpPr>
        <p:spPr>
          <a:xfrm>
            <a:off x="2940423" y="197584"/>
            <a:ext cx="1721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smtClean="0">
                <a:solidFill>
                  <a:schemeClr val="bg1"/>
                </a:solidFill>
                <a:latin typeface="Impact" panose="020B0806030902050204" pitchFamily="34" charset="0"/>
              </a:rPr>
              <a:t>01     </a:t>
            </a:r>
            <a:r>
              <a:rPr lang="zh-CN" altLang="en-US" dirty="0" smtClean="0">
                <a:solidFill>
                  <a:schemeClr val="bg1"/>
                </a:solidFill>
                <a:latin typeface="Impact" panose="020B0806030902050204" pitchFamily="34" charset="0"/>
              </a:rPr>
              <a:t>公司简介</a:t>
            </a:r>
            <a:endParaRPr lang="zh-CN" altLang="en-US" dirty="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5027508" y="197584"/>
            <a:ext cx="2229106" cy="6546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smtClean="0">
                <a:latin typeface="Impact" panose="020B0806030902050204" pitchFamily="34" charset="0"/>
              </a:rPr>
              <a:t>02     </a:t>
            </a:r>
            <a:r>
              <a:rPr lang="zh-CN" altLang="en-U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sym typeface="+mn-ea"/>
              </a:rPr>
              <a:t>关于产品市场</a:t>
            </a:r>
            <a:endParaRPr lang="zh-CN" altLang="en-US" dirty="0" smtClean="0">
              <a:solidFill>
                <a:schemeClr val="tx1">
                  <a:lumMod val="85000"/>
                  <a:lumOff val="15000"/>
                </a:schemeClr>
              </a:solidFill>
              <a:latin typeface="+mn-ea"/>
            </a:endParaRPr>
          </a:p>
          <a:p>
            <a:pPr algn="ctr"/>
            <a:endParaRPr lang="zh-CN" altLang="en-US" dirty="0">
              <a:latin typeface="Impact" panose="020B0806030902050204" pitchFamily="34" charset="0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7509637" y="197584"/>
            <a:ext cx="2268896" cy="3803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zh-CN" dirty="0" smtClean="0">
                <a:latin typeface="Impact" panose="020B0806030902050204" pitchFamily="34" charset="0"/>
              </a:rPr>
              <a:t>03     </a:t>
            </a: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sym typeface="+mn-ea"/>
              </a:rPr>
              <a:t>关于待遇</a:t>
            </a:r>
            <a:endParaRPr lang="zh-CN" altLang="en-US" dirty="0">
              <a:latin typeface="Impact" panose="020B0806030902050204" pitchFamily="34" charset="0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9771633" y="197584"/>
            <a:ext cx="20654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smtClean="0">
                <a:latin typeface="Impact" panose="020B0806030902050204" pitchFamily="34" charset="0"/>
              </a:rPr>
              <a:t>04    </a:t>
            </a:r>
            <a:r>
              <a:rPr lang="zh-CN" altLang="en-US" dirty="0" smtClean="0">
                <a:latin typeface="Impact" panose="020B0806030902050204" pitchFamily="34" charset="0"/>
              </a:rPr>
              <a:t>联系方式</a:t>
            </a:r>
            <a:endParaRPr lang="zh-CN" altLang="en-US" dirty="0">
              <a:latin typeface="Impact" panose="020B0806030902050204" pitchFamily="34" charset="0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109368" y="188619"/>
            <a:ext cx="2524462" cy="4121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latin typeface="+mn-ea"/>
              </a:rPr>
              <a:t>１公司简介</a:t>
            </a:r>
            <a:endParaRPr lang="zh-CN" altLang="en-US" sz="2000" dirty="0">
              <a:latin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2" name="组合 81"/>
          <p:cNvGrpSpPr/>
          <p:nvPr/>
        </p:nvGrpSpPr>
        <p:grpSpPr>
          <a:xfrm>
            <a:off x="4944745" y="1924685"/>
            <a:ext cx="6491605" cy="3086503"/>
            <a:chOff x="3948933" y="1420202"/>
            <a:chExt cx="4943547" cy="1397547"/>
          </a:xfrm>
        </p:grpSpPr>
        <p:sp>
          <p:nvSpPr>
            <p:cNvPr id="83" name="TextBox 26"/>
            <p:cNvSpPr txBox="1"/>
            <p:nvPr/>
          </p:nvSpPr>
          <p:spPr>
            <a:xfrm>
              <a:off x="3948933" y="1851670"/>
              <a:ext cx="4943547" cy="96607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zh-CN" altLang="zh-CN" sz="2000" dirty="0">
                  <a:latin typeface="楷体" panose="02010609060101010101" charset="-122"/>
                  <a:ea typeface="楷体" panose="02010609060101010101" charset="-122"/>
                </a:rPr>
                <a:t>21世纪，什么最值钱？人才。</a:t>
              </a:r>
              <a:endParaRPr lang="zh-CN" altLang="zh-CN" sz="2000" dirty="0">
                <a:latin typeface="楷体" panose="02010609060101010101" charset="-122"/>
                <a:ea typeface="楷体" panose="02010609060101010101" charset="-122"/>
              </a:endParaRPr>
            </a:p>
            <a:p>
              <a:r>
                <a:rPr lang="zh-CN" altLang="zh-CN" sz="2000" dirty="0">
                  <a:latin typeface="楷体" panose="02010609060101010101" charset="-122"/>
                  <a:ea typeface="楷体" panose="02010609060101010101" charset="-122"/>
                </a:rPr>
                <a:t>什么最睿智？选择。</a:t>
              </a:r>
              <a:endParaRPr lang="zh-CN" altLang="zh-CN" sz="2000" dirty="0">
                <a:latin typeface="楷体" panose="02010609060101010101" charset="-122"/>
                <a:ea typeface="楷体" panose="02010609060101010101" charset="-122"/>
              </a:endParaRPr>
            </a:p>
            <a:p>
              <a:r>
                <a:rPr lang="zh-CN" altLang="zh-CN" sz="2000" dirty="0">
                  <a:latin typeface="楷体" panose="02010609060101010101" charset="-122"/>
                  <a:ea typeface="楷体" panose="02010609060101010101" charset="-122"/>
                </a:rPr>
                <a:t>什么最挑战？营销。</a:t>
              </a:r>
              <a:endParaRPr lang="zh-CN" altLang="zh-CN" sz="2000" dirty="0">
                <a:latin typeface="楷体" panose="02010609060101010101" charset="-122"/>
                <a:ea typeface="楷体" panose="02010609060101010101" charset="-122"/>
              </a:endParaRPr>
            </a:p>
            <a:p>
              <a:endParaRPr lang="zh-CN" altLang="zh-CN" sz="2000" dirty="0">
                <a:latin typeface="楷体" panose="02010609060101010101" charset="-122"/>
                <a:ea typeface="楷体" panose="02010609060101010101" charset="-122"/>
              </a:endParaRPr>
            </a:p>
            <a:p>
              <a:r>
                <a:rPr lang="zh-CN" altLang="zh-CN" sz="2000" dirty="0">
                  <a:latin typeface="楷体" panose="02010609060101010101" charset="-122"/>
                  <a:ea typeface="楷体" panose="02010609060101010101" charset="-122"/>
                </a:rPr>
                <a:t>那么怎样才是最优秀的人才？</a:t>
              </a:r>
              <a:endParaRPr lang="zh-CN" altLang="zh-CN" sz="2000" dirty="0">
                <a:latin typeface="楷体" panose="02010609060101010101" charset="-122"/>
                <a:ea typeface="楷体" panose="02010609060101010101" charset="-122"/>
              </a:endParaRPr>
            </a:p>
            <a:p>
              <a:r>
                <a:rPr lang="zh-CN" altLang="zh-CN" sz="2000" dirty="0">
                  <a:latin typeface="楷体" panose="02010609060101010101" charset="-122"/>
                  <a:ea typeface="楷体" panose="02010609060101010101" charset="-122"/>
                </a:rPr>
                <a:t>怎样才是最正确的选择？</a:t>
              </a:r>
              <a:endParaRPr lang="zh-CN" altLang="zh-CN" sz="2000" dirty="0">
                <a:latin typeface="楷体" panose="02010609060101010101" charset="-122"/>
                <a:ea typeface="楷体" panose="02010609060101010101" charset="-122"/>
              </a:endParaRPr>
            </a:p>
            <a:p>
              <a:r>
                <a:rPr lang="zh-CN" altLang="zh-CN" sz="2000" dirty="0">
                  <a:latin typeface="楷体" panose="02010609060101010101" charset="-122"/>
                  <a:ea typeface="楷体" panose="02010609060101010101" charset="-122"/>
                </a:rPr>
                <a:t>怎样才是最精进的营销？</a:t>
              </a:r>
              <a:endParaRPr lang="zh-CN" altLang="zh-CN" sz="2000" dirty="0">
                <a:latin typeface="楷体" panose="02010609060101010101" charset="-122"/>
                <a:ea typeface="楷体" panose="02010609060101010101" charset="-122"/>
              </a:endParaRPr>
            </a:p>
          </p:txBody>
        </p:sp>
        <p:sp>
          <p:nvSpPr>
            <p:cNvPr id="84" name="矩形 83"/>
            <p:cNvSpPr>
              <a:spLocks noChangeArrowheads="1"/>
            </p:cNvSpPr>
            <p:nvPr/>
          </p:nvSpPr>
          <p:spPr bwMode="auto">
            <a:xfrm>
              <a:off x="3965374" y="1420202"/>
              <a:ext cx="3659182" cy="1656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r>
                <a:rPr lang="zh-CN" altLang="zh-CN" sz="2400" dirty="0">
                  <a:latin typeface="楷体" panose="02010609060101010101" charset="-122"/>
                  <a:ea typeface="楷体" panose="02010609060101010101" charset="-122"/>
                </a:rPr>
                <a:t>苏州斯格别墅电梯有限公司</a:t>
              </a:r>
              <a:endParaRPr lang="zh-CN" altLang="zh-CN" sz="2400" dirty="0">
                <a:latin typeface="楷体" panose="02010609060101010101" charset="-122"/>
                <a:ea typeface="楷体" panose="02010609060101010101" charset="-122"/>
              </a:endParaRPr>
            </a:p>
          </p:txBody>
        </p:sp>
      </p:grpSp>
      <p:pic>
        <p:nvPicPr>
          <p:cNvPr id="85" name="Picture 2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1359102" y="1924952"/>
            <a:ext cx="2969255" cy="3936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任意多边形 10"/>
          <p:cNvSpPr/>
          <p:nvPr/>
        </p:nvSpPr>
        <p:spPr>
          <a:xfrm>
            <a:off x="2814918" y="152758"/>
            <a:ext cx="1976718" cy="468000"/>
          </a:xfrm>
          <a:custGeom>
            <a:avLst/>
            <a:gdLst>
              <a:gd name="connsiteX0" fmla="*/ 0 w 2232212"/>
              <a:gd name="connsiteY0" fmla="*/ 0 h 421341"/>
              <a:gd name="connsiteX1" fmla="*/ 107577 w 2232212"/>
              <a:gd name="connsiteY1" fmla="*/ 215153 h 421341"/>
              <a:gd name="connsiteX2" fmla="*/ 17930 w 2232212"/>
              <a:gd name="connsiteY2" fmla="*/ 421341 h 421341"/>
              <a:gd name="connsiteX3" fmla="*/ 2133600 w 2232212"/>
              <a:gd name="connsiteY3" fmla="*/ 421341 h 421341"/>
              <a:gd name="connsiteX4" fmla="*/ 2232212 w 2232212"/>
              <a:gd name="connsiteY4" fmla="*/ 188259 h 421341"/>
              <a:gd name="connsiteX5" fmla="*/ 2124636 w 2232212"/>
              <a:gd name="connsiteY5" fmla="*/ 0 h 421341"/>
              <a:gd name="connsiteX6" fmla="*/ 0 w 2232212"/>
              <a:gd name="connsiteY6" fmla="*/ 0 h 4213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232212" h="421341">
                <a:moveTo>
                  <a:pt x="0" y="0"/>
                </a:moveTo>
                <a:lnTo>
                  <a:pt x="107577" y="215153"/>
                </a:lnTo>
                <a:lnTo>
                  <a:pt x="17930" y="421341"/>
                </a:lnTo>
                <a:lnTo>
                  <a:pt x="2133600" y="421341"/>
                </a:lnTo>
                <a:lnTo>
                  <a:pt x="2232212" y="188259"/>
                </a:lnTo>
                <a:lnTo>
                  <a:pt x="2124636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0" y="717175"/>
            <a:ext cx="12192000" cy="72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文本框 12"/>
          <p:cNvSpPr txBox="1"/>
          <p:nvPr/>
        </p:nvSpPr>
        <p:spPr>
          <a:xfrm>
            <a:off x="2940423" y="197584"/>
            <a:ext cx="1721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smtClean="0">
                <a:solidFill>
                  <a:schemeClr val="bg1"/>
                </a:solidFill>
                <a:latin typeface="Impact" panose="020B0806030902050204" pitchFamily="34" charset="0"/>
              </a:rPr>
              <a:t>01     </a:t>
            </a:r>
            <a:r>
              <a:rPr lang="zh-CN" altLang="en-US" dirty="0" smtClean="0">
                <a:solidFill>
                  <a:schemeClr val="bg1"/>
                </a:solidFill>
                <a:latin typeface="Impact" panose="020B0806030902050204" pitchFamily="34" charset="0"/>
              </a:rPr>
              <a:t>公司简介</a:t>
            </a:r>
            <a:endParaRPr lang="zh-CN" altLang="en-US" dirty="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5027508" y="197584"/>
            <a:ext cx="2229106" cy="3803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smtClean="0">
                <a:latin typeface="Impact" panose="020B0806030902050204" pitchFamily="34" charset="0"/>
              </a:rPr>
              <a:t>02     </a:t>
            </a:r>
            <a:r>
              <a:rPr lang="en-US" altLang="zh-CN" dirty="0" smtClean="0">
                <a:latin typeface="Impact" panose="020B0806030902050204" pitchFamily="34" charset="0"/>
                <a:sym typeface="+mn-ea"/>
              </a:rPr>
              <a:t> </a:t>
            </a:r>
            <a:r>
              <a:rPr lang="zh-CN" altLang="en-U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sym typeface="+mn-ea"/>
              </a:rPr>
              <a:t>关于产品市场</a:t>
            </a:r>
            <a:endParaRPr lang="zh-CN" altLang="en-US" dirty="0">
              <a:latin typeface="Impact" panose="020B0806030902050204" pitchFamily="34" charset="0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7509637" y="197584"/>
            <a:ext cx="2268896" cy="3803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smtClean="0">
                <a:latin typeface="Impact" panose="020B0806030902050204" pitchFamily="34" charset="0"/>
              </a:rPr>
              <a:t>03   </a:t>
            </a: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sym typeface="+mn-ea"/>
              </a:rPr>
              <a:t>关于待遇</a:t>
            </a:r>
            <a:endParaRPr lang="zh-CN" altLang="en-US" dirty="0">
              <a:latin typeface="Impact" panose="020B0806030902050204" pitchFamily="34" charset="0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9771633" y="197584"/>
            <a:ext cx="20654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smtClean="0">
                <a:latin typeface="Impact" panose="020B0806030902050204" pitchFamily="34" charset="0"/>
              </a:rPr>
              <a:t>04    </a:t>
            </a:r>
            <a:r>
              <a:rPr lang="zh-CN" altLang="en-US" dirty="0" smtClean="0">
                <a:latin typeface="Impact" panose="020B0806030902050204" pitchFamily="34" charset="0"/>
              </a:rPr>
              <a:t>联系方式</a:t>
            </a:r>
            <a:endParaRPr lang="zh-CN" altLang="en-US" dirty="0">
              <a:latin typeface="Impact" panose="020B0806030902050204" pitchFamily="34" charset="0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109368" y="188619"/>
            <a:ext cx="2524462" cy="4121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latin typeface="+mn-ea"/>
              </a:rPr>
              <a:t>１公司人才</a:t>
            </a:r>
            <a:endParaRPr lang="zh-CN" altLang="en-US" sz="2000" dirty="0">
              <a:latin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" name="Group 9"/>
          <p:cNvGrpSpPr/>
          <p:nvPr/>
        </p:nvGrpSpPr>
        <p:grpSpPr bwMode="auto">
          <a:xfrm>
            <a:off x="1894359" y="2408767"/>
            <a:ext cx="3359149" cy="3517900"/>
            <a:chOff x="0" y="0"/>
            <a:chExt cx="2520000" cy="2636995"/>
          </a:xfrm>
          <a:solidFill>
            <a:schemeClr val="bg1">
              <a:lumMod val="85000"/>
            </a:schemeClr>
          </a:solidFill>
        </p:grpSpPr>
        <p:sp>
          <p:nvSpPr>
            <p:cNvPr id="33" name="灰色圆形背景"/>
            <p:cNvSpPr>
              <a:spLocks noChangeArrowheads="1"/>
            </p:cNvSpPr>
            <p:nvPr/>
          </p:nvSpPr>
          <p:spPr bwMode="auto">
            <a:xfrm>
              <a:off x="0" y="0"/>
              <a:ext cx="2520000" cy="2520000"/>
            </a:xfrm>
            <a:custGeom>
              <a:avLst/>
              <a:gdLst>
                <a:gd name="G0" fmla="+- 411 0 0"/>
                <a:gd name="G1" fmla="+- 21600 0 411"/>
                <a:gd name="G2" fmla="+- 21600 0 411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411" y="10800"/>
                  </a:moveTo>
                  <a:cubicBezTo>
                    <a:pt x="411" y="16538"/>
                    <a:pt x="5062" y="21189"/>
                    <a:pt x="10800" y="21189"/>
                  </a:cubicBezTo>
                  <a:cubicBezTo>
                    <a:pt x="16538" y="21189"/>
                    <a:pt x="21189" y="16538"/>
                    <a:pt x="21189" y="10800"/>
                  </a:cubicBezTo>
                  <a:cubicBezTo>
                    <a:pt x="21189" y="5062"/>
                    <a:pt x="16538" y="411"/>
                    <a:pt x="10800" y="411"/>
                  </a:cubicBezTo>
                  <a:cubicBezTo>
                    <a:pt x="5062" y="411"/>
                    <a:pt x="411" y="5062"/>
                    <a:pt x="411" y="1080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 sz="2400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41" name="等腰三角形 103"/>
            <p:cNvSpPr>
              <a:spLocks noChangeArrowheads="1"/>
            </p:cNvSpPr>
            <p:nvPr/>
          </p:nvSpPr>
          <p:spPr bwMode="auto">
            <a:xfrm rot="8911463">
              <a:off x="2189868" y="530437"/>
              <a:ext cx="288032" cy="288032"/>
            </a:xfrm>
            <a:prstGeom prst="triangle">
              <a:avLst>
                <a:gd name="adj" fmla="val 50000"/>
              </a:avLst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 sz="2400"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42" name="等腰三角形 104"/>
            <p:cNvSpPr>
              <a:spLocks noChangeArrowheads="1"/>
            </p:cNvSpPr>
            <p:nvPr/>
          </p:nvSpPr>
          <p:spPr bwMode="auto">
            <a:xfrm rot="16200000">
              <a:off x="1153284" y="2348963"/>
              <a:ext cx="288032" cy="288032"/>
            </a:xfrm>
            <a:prstGeom prst="triangle">
              <a:avLst>
                <a:gd name="adj" fmla="val 50000"/>
              </a:avLst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 sz="2400"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43" name="等腰三角形 105"/>
            <p:cNvSpPr>
              <a:spLocks noChangeArrowheads="1"/>
            </p:cNvSpPr>
            <p:nvPr/>
          </p:nvSpPr>
          <p:spPr bwMode="auto">
            <a:xfrm rot="1626189">
              <a:off x="42101" y="505016"/>
              <a:ext cx="288032" cy="288032"/>
            </a:xfrm>
            <a:prstGeom prst="triangle">
              <a:avLst>
                <a:gd name="adj" fmla="val 50000"/>
              </a:avLst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 sz="2400"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grpSp>
        <p:nvGrpSpPr>
          <p:cNvPr id="44" name="Group 14"/>
          <p:cNvGrpSpPr/>
          <p:nvPr/>
        </p:nvGrpSpPr>
        <p:grpSpPr bwMode="auto">
          <a:xfrm>
            <a:off x="2800293" y="1682751"/>
            <a:ext cx="1536700" cy="1534583"/>
            <a:chOff x="0" y="0"/>
            <a:chExt cx="1152000" cy="1152000"/>
          </a:xfrm>
        </p:grpSpPr>
        <p:sp>
          <p:nvSpPr>
            <p:cNvPr id="46" name="灰色圆形背景"/>
            <p:cNvSpPr>
              <a:spLocks noChangeArrowheads="1"/>
            </p:cNvSpPr>
            <p:nvPr/>
          </p:nvSpPr>
          <p:spPr bwMode="auto">
            <a:xfrm>
              <a:off x="0" y="0"/>
              <a:ext cx="1152000" cy="1152000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 sz="2665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48" name="椭圆 111"/>
            <p:cNvSpPr>
              <a:spLocks noChangeArrowheads="1"/>
            </p:cNvSpPr>
            <p:nvPr/>
          </p:nvSpPr>
          <p:spPr bwMode="auto">
            <a:xfrm>
              <a:off x="75419" y="67304"/>
              <a:ext cx="1008000" cy="1008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 sz="2665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49" name="矩形 113"/>
            <p:cNvSpPr>
              <a:spLocks noChangeArrowheads="1"/>
            </p:cNvSpPr>
            <p:nvPr/>
          </p:nvSpPr>
          <p:spPr bwMode="auto">
            <a:xfrm>
              <a:off x="87777" y="435482"/>
              <a:ext cx="986691" cy="2907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>
                <a:lnSpc>
                  <a:spcPts val="2265"/>
                </a:lnSpc>
              </a:pPr>
              <a:r>
                <a:rPr lang="zh-CN" altLang="en-US" sz="1865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尊重人才</a:t>
              </a:r>
              <a:endParaRPr lang="zh-CN" altLang="en-US" sz="1865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50" name="Group 19"/>
          <p:cNvGrpSpPr/>
          <p:nvPr/>
        </p:nvGrpSpPr>
        <p:grpSpPr bwMode="auto">
          <a:xfrm>
            <a:off x="2614025" y="3128434"/>
            <a:ext cx="1919816" cy="1921933"/>
            <a:chOff x="0" y="0"/>
            <a:chExt cx="1440000" cy="1440000"/>
          </a:xfrm>
          <a:solidFill>
            <a:schemeClr val="bg1">
              <a:lumMod val="85000"/>
            </a:schemeClr>
          </a:solidFill>
        </p:grpSpPr>
        <p:sp>
          <p:nvSpPr>
            <p:cNvPr id="51" name="灰色圆形背景"/>
            <p:cNvSpPr>
              <a:spLocks noChangeArrowheads="1"/>
            </p:cNvSpPr>
            <p:nvPr/>
          </p:nvSpPr>
          <p:spPr bwMode="auto">
            <a:xfrm>
              <a:off x="0" y="0"/>
              <a:ext cx="1440000" cy="144000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 sz="2400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52" name="矩形 108"/>
            <p:cNvSpPr>
              <a:spLocks noChangeArrowheads="1"/>
            </p:cNvSpPr>
            <p:nvPr/>
          </p:nvSpPr>
          <p:spPr bwMode="auto">
            <a:xfrm>
              <a:off x="33039" y="490822"/>
              <a:ext cx="1377331" cy="386256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>
                <a:lnSpc>
                  <a:spcPts val="3335"/>
                </a:lnSpc>
              </a:pPr>
              <a:r>
                <a:rPr lang="zh-CN" altLang="en-US" sz="2665" dirty="0">
                  <a:solidFill>
                    <a:srgbClr val="000000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  <a:sym typeface="微软雅黑" panose="020B0503020204020204" pitchFamily="34" charset="-122"/>
                </a:rPr>
                <a:t>人文精神</a:t>
              </a:r>
              <a:endParaRPr lang="zh-CN" altLang="en-US" sz="2665" dirty="0">
                <a:solidFill>
                  <a:srgbClr val="000000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53" name="Group 22"/>
          <p:cNvGrpSpPr/>
          <p:nvPr/>
        </p:nvGrpSpPr>
        <p:grpSpPr bwMode="auto">
          <a:xfrm>
            <a:off x="4237509" y="4148667"/>
            <a:ext cx="1536700" cy="1536700"/>
            <a:chOff x="0" y="0"/>
            <a:chExt cx="1152000" cy="1152000"/>
          </a:xfrm>
        </p:grpSpPr>
        <p:sp>
          <p:nvSpPr>
            <p:cNvPr id="54" name="灰色圆形背景"/>
            <p:cNvSpPr>
              <a:spLocks noChangeArrowheads="1"/>
            </p:cNvSpPr>
            <p:nvPr/>
          </p:nvSpPr>
          <p:spPr bwMode="auto">
            <a:xfrm>
              <a:off x="0" y="0"/>
              <a:ext cx="1152000" cy="1152000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 sz="2665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60" name="椭圆 116"/>
            <p:cNvSpPr>
              <a:spLocks noChangeArrowheads="1"/>
            </p:cNvSpPr>
            <p:nvPr/>
          </p:nvSpPr>
          <p:spPr bwMode="auto">
            <a:xfrm>
              <a:off x="72000" y="69125"/>
              <a:ext cx="1008000" cy="1008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 sz="2665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61" name="矩形 118"/>
            <p:cNvSpPr>
              <a:spLocks noChangeArrowheads="1"/>
            </p:cNvSpPr>
            <p:nvPr/>
          </p:nvSpPr>
          <p:spPr bwMode="auto">
            <a:xfrm>
              <a:off x="82655" y="453988"/>
              <a:ext cx="986691" cy="290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>
                <a:lnSpc>
                  <a:spcPts val="2265"/>
                </a:lnSpc>
              </a:pPr>
              <a:r>
                <a:rPr lang="zh-CN" altLang="en-US" sz="1865" dirty="0">
                  <a:solidFill>
                    <a:schemeClr val="bg1"/>
                  </a:solidFill>
                </a:rPr>
                <a:t>策略先导</a:t>
              </a:r>
              <a:endParaRPr lang="zh-CN" altLang="en-US" sz="1865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62" name="Group 27"/>
          <p:cNvGrpSpPr/>
          <p:nvPr/>
        </p:nvGrpSpPr>
        <p:grpSpPr bwMode="auto">
          <a:xfrm>
            <a:off x="1377893" y="4148667"/>
            <a:ext cx="1536700" cy="1536700"/>
            <a:chOff x="0" y="0"/>
            <a:chExt cx="1152000" cy="1152000"/>
          </a:xfrm>
        </p:grpSpPr>
        <p:sp>
          <p:nvSpPr>
            <p:cNvPr id="63" name="灰色圆形背景"/>
            <p:cNvSpPr>
              <a:spLocks noChangeArrowheads="1"/>
            </p:cNvSpPr>
            <p:nvPr/>
          </p:nvSpPr>
          <p:spPr bwMode="auto">
            <a:xfrm>
              <a:off x="0" y="0"/>
              <a:ext cx="1152000" cy="1152000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 sz="2665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64" name="椭圆 121"/>
            <p:cNvSpPr>
              <a:spLocks noChangeArrowheads="1"/>
            </p:cNvSpPr>
            <p:nvPr/>
          </p:nvSpPr>
          <p:spPr bwMode="auto">
            <a:xfrm>
              <a:off x="68592" y="69125"/>
              <a:ext cx="1008000" cy="1008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 sz="2665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65" name="矩形 123"/>
            <p:cNvSpPr>
              <a:spLocks noChangeArrowheads="1"/>
            </p:cNvSpPr>
            <p:nvPr/>
          </p:nvSpPr>
          <p:spPr bwMode="auto">
            <a:xfrm>
              <a:off x="79245" y="396173"/>
              <a:ext cx="986691" cy="290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>
                <a:lnSpc>
                  <a:spcPts val="2265"/>
                </a:lnSpc>
              </a:pPr>
              <a:r>
                <a:rPr lang="zh-CN" altLang="en-US" sz="1865" dirty="0">
                  <a:solidFill>
                    <a:schemeClr val="bg1"/>
                  </a:solidFill>
                </a:rPr>
                <a:t>人文感知</a:t>
              </a:r>
              <a:endParaRPr lang="zh-CN" altLang="en-US" sz="1865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66" name="Group 32"/>
          <p:cNvGrpSpPr/>
          <p:nvPr/>
        </p:nvGrpSpPr>
        <p:grpSpPr bwMode="auto">
          <a:xfrm>
            <a:off x="6760575" y="2058524"/>
            <a:ext cx="5087540" cy="1011877"/>
            <a:chOff x="0" y="-13435"/>
            <a:chExt cx="3816626" cy="758304"/>
          </a:xfrm>
        </p:grpSpPr>
        <p:sp>
          <p:nvSpPr>
            <p:cNvPr id="67" name="椭圆 125"/>
            <p:cNvSpPr/>
            <p:nvPr/>
          </p:nvSpPr>
          <p:spPr bwMode="auto">
            <a:xfrm>
              <a:off x="0" y="43108"/>
              <a:ext cx="180000" cy="180000"/>
            </a:xfrm>
            <a:prstGeom prst="ellipse">
              <a:avLst/>
            </a:prstGeom>
            <a:solidFill>
              <a:schemeClr val="accent2"/>
            </a:solidFill>
            <a:ln w="19050" cap="flat" cmpd="sng">
              <a:solidFill>
                <a:srgbClr val="C0C0C0"/>
              </a:solidFill>
              <a:bevel/>
            </a:ln>
          </p:spPr>
          <p:txBody>
            <a:bodyPr/>
            <a:lstStyle/>
            <a:p>
              <a:endParaRPr lang="zh-CN" altLang="zh-CN" sz="2400" b="1">
                <a:sym typeface="Arial" panose="020B0604020202020204" pitchFamily="34" charset="0"/>
              </a:endParaRPr>
            </a:p>
          </p:txBody>
        </p:sp>
        <p:sp>
          <p:nvSpPr>
            <p:cNvPr id="68" name="TextBox 96"/>
            <p:cNvSpPr>
              <a:spLocks noChangeArrowheads="1"/>
            </p:cNvSpPr>
            <p:nvPr/>
          </p:nvSpPr>
          <p:spPr bwMode="auto">
            <a:xfrm>
              <a:off x="154352" y="-13435"/>
              <a:ext cx="3662274" cy="2537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r>
                <a:rPr lang="zh-CN" altLang="en-US" sz="16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</a:rPr>
                <a:t>尊重人才、鼓励创新，全方位打造人文气息</a:t>
              </a:r>
              <a:endParaRPr lang="zh-CN" altLang="en-US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endParaRPr>
            </a:p>
          </p:txBody>
        </p:sp>
        <p:sp>
          <p:nvSpPr>
            <p:cNvPr id="69" name="TextBox 97"/>
            <p:cNvSpPr>
              <a:spLocks noChangeArrowheads="1"/>
            </p:cNvSpPr>
            <p:nvPr/>
          </p:nvSpPr>
          <p:spPr bwMode="auto">
            <a:xfrm>
              <a:off x="165046" y="217604"/>
              <a:ext cx="3147322" cy="5272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1335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每一份付出，都有回报，这是我们的原则。最为优秀的营销人才</a:t>
              </a:r>
              <a:endParaRPr lang="zh-CN" altLang="en-US" sz="1335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70" name="Group 36"/>
          <p:cNvGrpSpPr/>
          <p:nvPr/>
        </p:nvGrpSpPr>
        <p:grpSpPr bwMode="auto">
          <a:xfrm>
            <a:off x="6760575" y="3323167"/>
            <a:ext cx="4415367" cy="993950"/>
            <a:chOff x="0" y="0"/>
            <a:chExt cx="3312368" cy="744869"/>
          </a:xfrm>
        </p:grpSpPr>
        <p:sp>
          <p:nvSpPr>
            <p:cNvPr id="71" name="椭圆 129"/>
            <p:cNvSpPr/>
            <p:nvPr/>
          </p:nvSpPr>
          <p:spPr bwMode="auto">
            <a:xfrm>
              <a:off x="0" y="43108"/>
              <a:ext cx="180000" cy="180000"/>
            </a:xfrm>
            <a:prstGeom prst="ellipse">
              <a:avLst/>
            </a:prstGeom>
            <a:solidFill>
              <a:schemeClr val="accent2"/>
            </a:solidFill>
            <a:ln w="19050" cap="flat" cmpd="sng">
              <a:solidFill>
                <a:srgbClr val="C0C0C0"/>
              </a:solidFill>
              <a:bevel/>
            </a:ln>
          </p:spPr>
          <p:txBody>
            <a:bodyPr/>
            <a:lstStyle/>
            <a:p>
              <a:endParaRPr lang="zh-CN" altLang="zh-CN" sz="2400" b="1">
                <a:sym typeface="Arial" panose="020B0604020202020204" pitchFamily="34" charset="0"/>
              </a:endParaRPr>
            </a:p>
          </p:txBody>
        </p:sp>
        <p:sp>
          <p:nvSpPr>
            <p:cNvPr id="72" name="TextBox 91"/>
            <p:cNvSpPr>
              <a:spLocks noChangeArrowheads="1"/>
            </p:cNvSpPr>
            <p:nvPr/>
          </p:nvSpPr>
          <p:spPr bwMode="auto">
            <a:xfrm>
              <a:off x="154352" y="0"/>
              <a:ext cx="3112542" cy="2537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zh-CN" altLang="en-US" sz="16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</a:rPr>
                <a:t>人文感知，社会责任感</a:t>
              </a:r>
              <a:endParaRPr lang="zh-CN" altLang="en-US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endParaRPr>
            </a:p>
          </p:txBody>
        </p:sp>
        <p:sp>
          <p:nvSpPr>
            <p:cNvPr id="73" name="TextBox 92"/>
            <p:cNvSpPr>
              <a:spLocks noChangeArrowheads="1"/>
            </p:cNvSpPr>
            <p:nvPr/>
          </p:nvSpPr>
          <p:spPr bwMode="auto">
            <a:xfrm>
              <a:off x="165046" y="217604"/>
              <a:ext cx="3147322" cy="5272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1335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绝不是斯格公司对你的奖赏或恩赐，而是我们对优秀营销人才的尊重和应有的价值回报！</a:t>
              </a:r>
              <a:endParaRPr lang="zh-CN" altLang="en-US" sz="1335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74" name="Group 40"/>
          <p:cNvGrpSpPr/>
          <p:nvPr/>
        </p:nvGrpSpPr>
        <p:grpSpPr bwMode="auto">
          <a:xfrm>
            <a:off x="6760576" y="4605867"/>
            <a:ext cx="4703497" cy="1300020"/>
            <a:chOff x="0" y="0"/>
            <a:chExt cx="3528521" cy="974239"/>
          </a:xfrm>
        </p:grpSpPr>
        <p:sp>
          <p:nvSpPr>
            <p:cNvPr id="75" name="椭圆 133"/>
            <p:cNvSpPr/>
            <p:nvPr/>
          </p:nvSpPr>
          <p:spPr bwMode="auto">
            <a:xfrm>
              <a:off x="0" y="43108"/>
              <a:ext cx="180000" cy="180000"/>
            </a:xfrm>
            <a:prstGeom prst="ellipse">
              <a:avLst/>
            </a:prstGeom>
            <a:solidFill>
              <a:schemeClr val="accent2"/>
            </a:solidFill>
            <a:ln w="19050" cap="flat" cmpd="sng">
              <a:solidFill>
                <a:srgbClr val="C0C0C0"/>
              </a:solidFill>
              <a:bevel/>
            </a:ln>
          </p:spPr>
          <p:txBody>
            <a:bodyPr/>
            <a:lstStyle/>
            <a:p>
              <a:endParaRPr lang="zh-CN" altLang="zh-CN" sz="2400" b="1">
                <a:sym typeface="Arial" panose="020B0604020202020204" pitchFamily="34" charset="0"/>
              </a:endParaRPr>
            </a:p>
          </p:txBody>
        </p:sp>
        <p:sp>
          <p:nvSpPr>
            <p:cNvPr id="76" name="TextBox 87"/>
            <p:cNvSpPr>
              <a:spLocks noChangeArrowheads="1"/>
            </p:cNvSpPr>
            <p:nvPr/>
          </p:nvSpPr>
          <p:spPr bwMode="auto">
            <a:xfrm>
              <a:off x="154352" y="0"/>
              <a:ext cx="3374169" cy="2537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r>
                <a:rPr lang="zh-CN" altLang="en-US" sz="16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</a:rPr>
                <a:t>策略先导</a:t>
              </a:r>
              <a:r>
                <a:rPr lang="en-US" altLang="zh-CN" sz="16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</a:rPr>
                <a:t>-</a:t>
              </a:r>
              <a:r>
                <a:rPr lang="zh-CN" altLang="en-US" sz="16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</a:rPr>
                <a:t>实效执行</a:t>
              </a:r>
              <a:r>
                <a:rPr lang="en-US" altLang="zh-CN" sz="16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</a:rPr>
                <a:t>-</a:t>
              </a:r>
              <a:r>
                <a:rPr lang="zh-CN" altLang="en-US" sz="16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</a:rPr>
                <a:t>解决之道，定制式解决方案</a:t>
              </a:r>
              <a:endParaRPr lang="zh-CN" altLang="en-US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endParaRPr>
            </a:p>
          </p:txBody>
        </p:sp>
        <p:sp>
          <p:nvSpPr>
            <p:cNvPr id="77" name="TextBox 88"/>
            <p:cNvSpPr>
              <a:spLocks noChangeArrowheads="1"/>
            </p:cNvSpPr>
            <p:nvPr/>
          </p:nvSpPr>
          <p:spPr bwMode="auto">
            <a:xfrm>
              <a:off x="165046" y="217604"/>
              <a:ext cx="3147322" cy="7566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1335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斯格公司设计了高倍薪酬计划：具体而言，每一份单台订单，回报率都高达五位数，当然这需要你的努力和拼搏</a:t>
              </a:r>
              <a:endParaRPr lang="zh-CN" altLang="en-US" sz="1335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39" name="任意多边形 38"/>
          <p:cNvSpPr/>
          <p:nvPr/>
        </p:nvSpPr>
        <p:spPr>
          <a:xfrm>
            <a:off x="2814918" y="152758"/>
            <a:ext cx="1976718" cy="468000"/>
          </a:xfrm>
          <a:custGeom>
            <a:avLst/>
            <a:gdLst>
              <a:gd name="connsiteX0" fmla="*/ 0 w 2232212"/>
              <a:gd name="connsiteY0" fmla="*/ 0 h 421341"/>
              <a:gd name="connsiteX1" fmla="*/ 107577 w 2232212"/>
              <a:gd name="connsiteY1" fmla="*/ 215153 h 421341"/>
              <a:gd name="connsiteX2" fmla="*/ 17930 w 2232212"/>
              <a:gd name="connsiteY2" fmla="*/ 421341 h 421341"/>
              <a:gd name="connsiteX3" fmla="*/ 2133600 w 2232212"/>
              <a:gd name="connsiteY3" fmla="*/ 421341 h 421341"/>
              <a:gd name="connsiteX4" fmla="*/ 2232212 w 2232212"/>
              <a:gd name="connsiteY4" fmla="*/ 188259 h 421341"/>
              <a:gd name="connsiteX5" fmla="*/ 2124636 w 2232212"/>
              <a:gd name="connsiteY5" fmla="*/ 0 h 421341"/>
              <a:gd name="connsiteX6" fmla="*/ 0 w 2232212"/>
              <a:gd name="connsiteY6" fmla="*/ 0 h 4213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232212" h="421341">
                <a:moveTo>
                  <a:pt x="0" y="0"/>
                </a:moveTo>
                <a:lnTo>
                  <a:pt x="107577" y="215153"/>
                </a:lnTo>
                <a:lnTo>
                  <a:pt x="17930" y="421341"/>
                </a:lnTo>
                <a:lnTo>
                  <a:pt x="2133600" y="421341"/>
                </a:lnTo>
                <a:lnTo>
                  <a:pt x="2232212" y="188259"/>
                </a:lnTo>
                <a:lnTo>
                  <a:pt x="2124636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0" name="矩形 39"/>
          <p:cNvSpPr/>
          <p:nvPr/>
        </p:nvSpPr>
        <p:spPr>
          <a:xfrm>
            <a:off x="0" y="717175"/>
            <a:ext cx="12192000" cy="72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5" name="文本框 44"/>
          <p:cNvSpPr txBox="1"/>
          <p:nvPr/>
        </p:nvSpPr>
        <p:spPr>
          <a:xfrm>
            <a:off x="2940423" y="197584"/>
            <a:ext cx="1721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smtClean="0">
                <a:solidFill>
                  <a:schemeClr val="bg1"/>
                </a:solidFill>
                <a:latin typeface="Impact" panose="020B0806030902050204" pitchFamily="34" charset="0"/>
              </a:rPr>
              <a:t>01     </a:t>
            </a:r>
            <a:r>
              <a:rPr lang="zh-CN" altLang="en-US" dirty="0" smtClean="0">
                <a:solidFill>
                  <a:schemeClr val="bg1"/>
                </a:solidFill>
                <a:latin typeface="Impact" panose="020B0806030902050204" pitchFamily="34" charset="0"/>
              </a:rPr>
              <a:t>公司简介</a:t>
            </a:r>
            <a:endParaRPr lang="zh-CN" altLang="en-US" dirty="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  <p:sp>
        <p:nvSpPr>
          <p:cNvPr id="47" name="文本框 46"/>
          <p:cNvSpPr txBox="1"/>
          <p:nvPr/>
        </p:nvSpPr>
        <p:spPr>
          <a:xfrm>
            <a:off x="5027508" y="197584"/>
            <a:ext cx="2229106" cy="3803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smtClean="0">
                <a:latin typeface="Impact" panose="020B0806030902050204" pitchFamily="34" charset="0"/>
              </a:rPr>
              <a:t>02     </a:t>
            </a:r>
            <a:r>
              <a:rPr lang="zh-CN" altLang="en-U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sym typeface="+mn-ea"/>
              </a:rPr>
              <a:t>关于产品市场</a:t>
            </a:r>
            <a:endParaRPr lang="zh-CN" altLang="en-US" dirty="0">
              <a:latin typeface="Impact" panose="020B0806030902050204" pitchFamily="34" charset="0"/>
            </a:endParaRPr>
          </a:p>
        </p:txBody>
      </p:sp>
      <p:sp>
        <p:nvSpPr>
          <p:cNvPr id="55" name="文本框 54"/>
          <p:cNvSpPr txBox="1"/>
          <p:nvPr/>
        </p:nvSpPr>
        <p:spPr>
          <a:xfrm>
            <a:off x="7509637" y="197584"/>
            <a:ext cx="2268896" cy="3803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smtClean="0">
                <a:latin typeface="Impact" panose="020B0806030902050204" pitchFamily="34" charset="0"/>
              </a:rPr>
              <a:t>03     </a:t>
            </a: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sym typeface="+mn-ea"/>
              </a:rPr>
              <a:t>关于待遇</a:t>
            </a:r>
            <a:endParaRPr lang="zh-CN" altLang="en-US" dirty="0">
              <a:latin typeface="Impact" panose="020B0806030902050204" pitchFamily="34" charset="0"/>
            </a:endParaRPr>
          </a:p>
        </p:txBody>
      </p:sp>
      <p:sp>
        <p:nvSpPr>
          <p:cNvPr id="56" name="文本框 55"/>
          <p:cNvSpPr txBox="1"/>
          <p:nvPr/>
        </p:nvSpPr>
        <p:spPr>
          <a:xfrm>
            <a:off x="9771633" y="197584"/>
            <a:ext cx="20654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smtClean="0">
                <a:latin typeface="Impact" panose="020B0806030902050204" pitchFamily="34" charset="0"/>
              </a:rPr>
              <a:t>04    </a:t>
            </a:r>
            <a:r>
              <a:rPr lang="zh-CN" altLang="en-US" dirty="0" smtClean="0">
                <a:latin typeface="Impact" panose="020B0806030902050204" pitchFamily="34" charset="0"/>
              </a:rPr>
              <a:t>联系方式</a:t>
            </a:r>
            <a:endParaRPr lang="zh-CN" altLang="en-US" dirty="0">
              <a:latin typeface="Impact" panose="020B0806030902050204" pitchFamily="34" charset="0"/>
            </a:endParaRPr>
          </a:p>
        </p:txBody>
      </p:sp>
      <p:sp>
        <p:nvSpPr>
          <p:cNvPr id="80" name="文本框 79"/>
          <p:cNvSpPr txBox="1"/>
          <p:nvPr/>
        </p:nvSpPr>
        <p:spPr>
          <a:xfrm>
            <a:off x="109368" y="188619"/>
            <a:ext cx="2524462" cy="4121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latin typeface="+mn-ea"/>
              </a:rPr>
              <a:t> </a:t>
            </a:r>
            <a:r>
              <a:rPr lang="zh-CN" altLang="en-US" sz="2000" dirty="0" smtClean="0">
                <a:latin typeface="+mn-ea"/>
              </a:rPr>
              <a:t>人文精神</a:t>
            </a:r>
            <a:endParaRPr lang="zh-CN" altLang="en-US" sz="2000" dirty="0">
              <a:latin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>
        <p15:prstTrans prst="airplan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5" name="任意多边形 24"/>
          <p:cNvSpPr/>
          <p:nvPr/>
        </p:nvSpPr>
        <p:spPr>
          <a:xfrm>
            <a:off x="4863853" y="152758"/>
            <a:ext cx="2484000" cy="468000"/>
          </a:xfrm>
          <a:custGeom>
            <a:avLst/>
            <a:gdLst>
              <a:gd name="connsiteX0" fmla="*/ 0 w 2232212"/>
              <a:gd name="connsiteY0" fmla="*/ 0 h 421341"/>
              <a:gd name="connsiteX1" fmla="*/ 107577 w 2232212"/>
              <a:gd name="connsiteY1" fmla="*/ 215153 h 421341"/>
              <a:gd name="connsiteX2" fmla="*/ 17930 w 2232212"/>
              <a:gd name="connsiteY2" fmla="*/ 421341 h 421341"/>
              <a:gd name="connsiteX3" fmla="*/ 2133600 w 2232212"/>
              <a:gd name="connsiteY3" fmla="*/ 421341 h 421341"/>
              <a:gd name="connsiteX4" fmla="*/ 2232212 w 2232212"/>
              <a:gd name="connsiteY4" fmla="*/ 188259 h 421341"/>
              <a:gd name="connsiteX5" fmla="*/ 2124636 w 2232212"/>
              <a:gd name="connsiteY5" fmla="*/ 0 h 421341"/>
              <a:gd name="connsiteX6" fmla="*/ 0 w 2232212"/>
              <a:gd name="connsiteY6" fmla="*/ 0 h 4213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232212" h="421341">
                <a:moveTo>
                  <a:pt x="0" y="0"/>
                </a:moveTo>
                <a:lnTo>
                  <a:pt x="107577" y="215153"/>
                </a:lnTo>
                <a:lnTo>
                  <a:pt x="17930" y="421341"/>
                </a:lnTo>
                <a:lnTo>
                  <a:pt x="2133600" y="421341"/>
                </a:lnTo>
                <a:lnTo>
                  <a:pt x="2232212" y="188259"/>
                </a:lnTo>
                <a:lnTo>
                  <a:pt x="2124636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6" name="矩形 25"/>
          <p:cNvSpPr/>
          <p:nvPr/>
        </p:nvSpPr>
        <p:spPr>
          <a:xfrm>
            <a:off x="0" y="717175"/>
            <a:ext cx="12192000" cy="72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7" name="文本框 26"/>
          <p:cNvSpPr txBox="1"/>
          <p:nvPr/>
        </p:nvSpPr>
        <p:spPr>
          <a:xfrm>
            <a:off x="2940423" y="197584"/>
            <a:ext cx="1721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en-US" altLang="zh-CN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Impact" panose="020B0806030902050204" pitchFamily="34" charset="0"/>
              </a:rPr>
              <a:t>01     </a:t>
            </a:r>
            <a:r>
              <a:rPr lang="zh-CN" altLang="en-US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Impact" panose="020B0806030902050204" pitchFamily="34" charset="0"/>
              </a:rPr>
              <a:t>公司简介</a:t>
            </a:r>
            <a:endParaRPr lang="zh-CN" altLang="en-US" dirty="0">
              <a:solidFill>
                <a:schemeClr val="tx1">
                  <a:lumMod val="95000"/>
                  <a:lumOff val="5000"/>
                </a:schemeClr>
              </a:solidFill>
              <a:latin typeface="Impact" panose="020B0806030902050204" pitchFamily="34" charset="0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5027508" y="197584"/>
            <a:ext cx="2229106" cy="3803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en-US" altLang="zh-CN" dirty="0" smtClean="0">
                <a:solidFill>
                  <a:schemeClr val="bg1"/>
                </a:solidFill>
                <a:latin typeface="Impact" panose="020B0806030902050204" pitchFamily="34" charset="0"/>
              </a:rPr>
              <a:t>02     </a:t>
            </a:r>
            <a:r>
              <a:rPr lang="en-US" altLang="zh-CN" dirty="0" smtClean="0">
                <a:latin typeface="Impact" panose="020B0806030902050204" pitchFamily="34" charset="0"/>
                <a:sym typeface="+mn-ea"/>
              </a:rPr>
              <a:t>  </a:t>
            </a:r>
            <a:r>
              <a:rPr lang="zh-CN" altLang="en-US" dirty="0" smtClean="0">
                <a:solidFill>
                  <a:schemeClr val="bg1"/>
                </a:solidFill>
                <a:latin typeface="+mn-ea"/>
                <a:sym typeface="+mn-ea"/>
              </a:rPr>
              <a:t>关</a:t>
            </a:r>
            <a:r>
              <a:rPr lang="zh-CN" altLang="en-US" dirty="0" smtClean="0">
                <a:ln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ea"/>
                <a:sym typeface="+mn-ea"/>
              </a:rPr>
              <a:t>于产品市场</a:t>
            </a:r>
            <a:endParaRPr lang="zh-CN" altLang="en-US" dirty="0" smtClean="0">
              <a:ln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n-ea"/>
              <a:sym typeface="+mn-ea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7509637" y="197584"/>
            <a:ext cx="2268896" cy="3803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en-US" altLang="zh-CN" dirty="0" smtClean="0">
                <a:latin typeface="Impact" panose="020B0806030902050204" pitchFamily="34" charset="0"/>
              </a:rPr>
              <a:t>03     </a:t>
            </a: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sym typeface="+mn-ea"/>
              </a:rPr>
              <a:t>关于待遇</a:t>
            </a:r>
            <a:endParaRPr lang="zh-CN" altLang="en-US" dirty="0">
              <a:latin typeface="Impact" panose="020B0806030902050204" pitchFamily="34" charset="0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9771633" y="197584"/>
            <a:ext cx="20654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en-US" altLang="zh-CN" dirty="0" smtClean="0">
                <a:latin typeface="Impact" panose="020B0806030902050204" pitchFamily="34" charset="0"/>
              </a:rPr>
              <a:t>04    </a:t>
            </a:r>
            <a:r>
              <a:rPr lang="zh-CN" altLang="en-US" dirty="0" smtClean="0">
                <a:latin typeface="Impact" panose="020B0806030902050204" pitchFamily="34" charset="0"/>
              </a:rPr>
              <a:t>联系方式</a:t>
            </a:r>
            <a:endParaRPr lang="zh-CN" altLang="en-US" dirty="0">
              <a:latin typeface="Impact" panose="020B0806030902050204" pitchFamily="34" charset="0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109368" y="188619"/>
            <a:ext cx="2524462" cy="41211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000" dirty="0">
                <a:latin typeface="+mn-ea"/>
              </a:rPr>
              <a:t>产品市场</a:t>
            </a:r>
            <a:endParaRPr lang="zh-CN" altLang="en-US" sz="2000" dirty="0">
              <a:latin typeface="+mn-ea"/>
            </a:endParaRPr>
          </a:p>
        </p:txBody>
      </p:sp>
      <p:sp>
        <p:nvSpPr>
          <p:cNvPr id="100" name="文本框 99"/>
          <p:cNvSpPr txBox="1"/>
          <p:nvPr/>
        </p:nvSpPr>
        <p:spPr>
          <a:xfrm>
            <a:off x="467360" y="1590040"/>
            <a:ext cx="11515725" cy="365760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marL="0" indent="0" algn="l"/>
            <a:r>
              <a:rPr lang="zh-CN" altLang="en-US" b="1" u="none">
                <a:ln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关于产品</a:t>
            </a:r>
            <a:r>
              <a:rPr lang="zh-CN" altLang="en-US" b="0" u="none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产品之所以成为商品，是社会需求所致。斯格致力于家用别墅电梯高端市场，以产品和服务进入千家万户的家居生活，这种需求，在可以预见的未来，将呈现快速增长的局面。无论经济大环境如何变化，人们总是要维护最基本的家居需求，因此需求的稳定性不言而喻。中国一方面是正在产生庞大的中产阶级，另一方面是对科技发展带来便利的渴望，更不用说老龄化社会的提前到来，因此注定这是一个朝阳产业！</a:t>
            </a:r>
            <a:r>
              <a:rPr lang="zh-CN" altLang="en-US" b="1" u="none">
                <a:ln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关于市场</a:t>
            </a:r>
            <a:r>
              <a:rPr lang="zh-CN" altLang="en-US" b="0" u="none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国人对于房产的热情和依恋，造就了中国以房地产业为基础的</a:t>
            </a:r>
            <a:r>
              <a:rPr lang="en-US" altLang="zh-CN" b="0" u="none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GDP</a:t>
            </a:r>
            <a:r>
              <a:rPr lang="zh-CN" altLang="en-US" b="0" u="none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神话。现在不仅仅传统概念里的豪华别墅需要电梯，更为壮观的是大量自建房屋的诞生。当土地越来越稀缺的时候，楼房就成为不二的选择。电梯的普惠，在中国远远不足，而家用别墅电梯越来越像一件家用电器那样，被普遍接受。生活品质的提升，是以具体的现代科技产品作为依托的，如同电脑、手机等等，所以当你努力寻找客户的时候，请相信客户也正在寻找你！</a:t>
            </a:r>
            <a:endParaRPr lang="zh-CN" alt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5" name="任意多边形 24"/>
          <p:cNvSpPr/>
          <p:nvPr/>
        </p:nvSpPr>
        <p:spPr>
          <a:xfrm>
            <a:off x="4863853" y="152758"/>
            <a:ext cx="2484000" cy="468000"/>
          </a:xfrm>
          <a:custGeom>
            <a:avLst/>
            <a:gdLst>
              <a:gd name="connsiteX0" fmla="*/ 0 w 2232212"/>
              <a:gd name="connsiteY0" fmla="*/ 0 h 421341"/>
              <a:gd name="connsiteX1" fmla="*/ 107577 w 2232212"/>
              <a:gd name="connsiteY1" fmla="*/ 215153 h 421341"/>
              <a:gd name="connsiteX2" fmla="*/ 17930 w 2232212"/>
              <a:gd name="connsiteY2" fmla="*/ 421341 h 421341"/>
              <a:gd name="connsiteX3" fmla="*/ 2133600 w 2232212"/>
              <a:gd name="connsiteY3" fmla="*/ 421341 h 421341"/>
              <a:gd name="connsiteX4" fmla="*/ 2232212 w 2232212"/>
              <a:gd name="connsiteY4" fmla="*/ 188259 h 421341"/>
              <a:gd name="connsiteX5" fmla="*/ 2124636 w 2232212"/>
              <a:gd name="connsiteY5" fmla="*/ 0 h 421341"/>
              <a:gd name="connsiteX6" fmla="*/ 0 w 2232212"/>
              <a:gd name="connsiteY6" fmla="*/ 0 h 4213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232212" h="421341">
                <a:moveTo>
                  <a:pt x="0" y="0"/>
                </a:moveTo>
                <a:lnTo>
                  <a:pt x="107577" y="215153"/>
                </a:lnTo>
                <a:lnTo>
                  <a:pt x="17930" y="421341"/>
                </a:lnTo>
                <a:lnTo>
                  <a:pt x="2133600" y="421341"/>
                </a:lnTo>
                <a:lnTo>
                  <a:pt x="2232212" y="188259"/>
                </a:lnTo>
                <a:lnTo>
                  <a:pt x="2124636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6" name="矩形 25"/>
          <p:cNvSpPr/>
          <p:nvPr/>
        </p:nvSpPr>
        <p:spPr>
          <a:xfrm>
            <a:off x="0" y="717175"/>
            <a:ext cx="12192000" cy="72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7" name="文本框 26"/>
          <p:cNvSpPr txBox="1"/>
          <p:nvPr/>
        </p:nvSpPr>
        <p:spPr>
          <a:xfrm>
            <a:off x="2940423" y="197584"/>
            <a:ext cx="1721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en-US" altLang="zh-CN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Impact" panose="020B0806030902050204" pitchFamily="34" charset="0"/>
              </a:rPr>
              <a:t>01     </a:t>
            </a:r>
            <a:r>
              <a:rPr lang="zh-CN" altLang="en-US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Impact" panose="020B0806030902050204" pitchFamily="34" charset="0"/>
              </a:rPr>
              <a:t>公司简介</a:t>
            </a:r>
            <a:endParaRPr lang="zh-CN" altLang="en-US" dirty="0">
              <a:solidFill>
                <a:schemeClr val="tx1">
                  <a:lumMod val="95000"/>
                  <a:lumOff val="5000"/>
                </a:schemeClr>
              </a:solidFill>
              <a:latin typeface="Impact" panose="020B0806030902050204" pitchFamily="34" charset="0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5027508" y="197584"/>
            <a:ext cx="2229106" cy="3803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en-US" altLang="zh-CN" dirty="0" smtClean="0">
                <a:solidFill>
                  <a:schemeClr val="bg1"/>
                </a:solidFill>
                <a:latin typeface="Impact" panose="020B0806030902050204" pitchFamily="34" charset="0"/>
              </a:rPr>
              <a:t>02     </a:t>
            </a:r>
            <a:r>
              <a:rPr lang="en-US" altLang="zh-CN" dirty="0" smtClean="0">
                <a:latin typeface="Impact" panose="020B0806030902050204" pitchFamily="34" charset="0"/>
                <a:sym typeface="+mn-ea"/>
              </a:rPr>
              <a:t>  </a:t>
            </a:r>
            <a:r>
              <a:rPr lang="zh-CN" altLang="en-US" dirty="0" smtClean="0">
                <a:solidFill>
                  <a:schemeClr val="bg1"/>
                </a:solidFill>
                <a:latin typeface="+mn-ea"/>
                <a:sym typeface="+mn-ea"/>
              </a:rPr>
              <a:t>关</a:t>
            </a:r>
            <a:r>
              <a:rPr lang="zh-CN" altLang="en-US" dirty="0" smtClean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ea"/>
                <a:sym typeface="+mn-ea"/>
              </a:rPr>
              <a:t>于产品市场</a:t>
            </a:r>
            <a:endParaRPr lang="zh-CN" altLang="en-US" dirty="0" smtClean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n-ea"/>
              <a:sym typeface="+mn-ea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7509637" y="197584"/>
            <a:ext cx="2268896" cy="3803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en-US" altLang="zh-CN" dirty="0" smtClean="0">
                <a:latin typeface="Impact" panose="020B0806030902050204" pitchFamily="34" charset="0"/>
              </a:rPr>
              <a:t>03     </a:t>
            </a: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sym typeface="+mn-ea"/>
              </a:rPr>
              <a:t>关于待遇</a:t>
            </a:r>
            <a:endParaRPr lang="zh-CN" altLang="en-US" dirty="0">
              <a:latin typeface="Impact" panose="020B0806030902050204" pitchFamily="34" charset="0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9771633" y="197584"/>
            <a:ext cx="20654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en-US" altLang="zh-CN" dirty="0" smtClean="0">
                <a:latin typeface="Impact" panose="020B0806030902050204" pitchFamily="34" charset="0"/>
              </a:rPr>
              <a:t>04    </a:t>
            </a:r>
            <a:r>
              <a:rPr lang="zh-CN" altLang="en-US" dirty="0" smtClean="0">
                <a:latin typeface="Impact" panose="020B0806030902050204" pitchFamily="34" charset="0"/>
              </a:rPr>
              <a:t>联系方式</a:t>
            </a:r>
            <a:endParaRPr lang="zh-CN" altLang="en-US" dirty="0">
              <a:latin typeface="Impact" panose="020B0806030902050204" pitchFamily="34" charset="0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109368" y="188619"/>
            <a:ext cx="2524462" cy="41211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000" dirty="0" smtClean="0">
                <a:latin typeface="+mn-ea"/>
              </a:rPr>
              <a:t>培养策略</a:t>
            </a:r>
            <a:endParaRPr lang="zh-CN" altLang="en-US" sz="2000" dirty="0">
              <a:latin typeface="+mn-ea"/>
            </a:endParaRPr>
          </a:p>
        </p:txBody>
      </p:sp>
      <p:sp>
        <p:nvSpPr>
          <p:cNvPr id="100" name="文本框 99"/>
          <p:cNvSpPr txBox="1"/>
          <p:nvPr/>
        </p:nvSpPr>
        <p:spPr>
          <a:xfrm>
            <a:off x="467360" y="1590040"/>
            <a:ext cx="11515725" cy="365760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marL="0" indent="0" algn="l"/>
            <a:r>
              <a:rPr lang="zh-CN" altLang="en-US" b="1" u="none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关于发展</a:t>
            </a:r>
            <a:endParaRPr lang="zh-CN" altLang="en-US" b="1" u="none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marL="0" indent="0" algn="l"/>
            <a:endParaRPr lang="zh-CN" altLang="en-US" u="none">
              <a:solidFill>
                <a:schemeClr val="tx1"/>
              </a:solidFill>
              <a:effectLst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marL="0" indent="0" algn="l"/>
            <a:r>
              <a:rPr lang="zh-CN" altLang="en-US" u="none">
                <a:solidFill>
                  <a:schemeClr val="tx1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人类社会发展至今日，单兵作战已经原始。斯格公司为每一位奋战在前线的营销将士，将提供一系列完备的服务支持，包括技术与产品培训，行销工具配备，安装与售后体系建立等。另一方面，斯格更鼓励具有领导力和凝聚力的团队创始人，组建并管理起自己的区域营销团队，并给予具有竞争力的梯队建设方案和薪酬方案，必要时甚至可以注册为销售公司。为了你最精彩的演出，斯格一定给你足够大的舞台！</a:t>
            </a:r>
            <a:endParaRPr lang="zh-CN" altLang="en-US" u="none">
              <a:solidFill>
                <a:schemeClr val="tx1"/>
              </a:solidFill>
              <a:effectLst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marL="0" indent="0" algn="l"/>
            <a:endParaRPr lang="zh-CN" altLang="en-US" b="1" u="none">
              <a:solidFill>
                <a:schemeClr val="tx1"/>
              </a:solidFill>
              <a:effectLst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marL="0" indent="0" algn="l"/>
            <a:r>
              <a:rPr lang="zh-CN" altLang="en-US" b="1" u="none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关于未来</a:t>
            </a:r>
            <a:endParaRPr lang="zh-CN" altLang="en-US" b="1" u="none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marL="0" indent="0" algn="l"/>
            <a:endParaRPr lang="zh-CN" altLang="en-US" b="1" u="none">
              <a:solidFill>
                <a:schemeClr val="tx1"/>
              </a:solidFill>
              <a:effectLst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marL="0" indent="0" algn="l"/>
            <a:r>
              <a:rPr lang="zh-CN" altLang="en-US" u="none">
                <a:solidFill>
                  <a:schemeClr val="tx1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没有成长是不遭受磨难的；没有成功是不经历风雨的。斯格也如此，但只要初心不改，虽历经坎坷却依旧奋勇前行，那么未来就属于斯格的每一位员工。斯格不但正在谋划现代化花园工厂的前景，已经处于选址阶段，同时也将致力于股份制的变革，包括营销参股、技术专利参股、激励参股等举措。随着国家全面提升制造业及倡导工匠精神的政策落实，斯格将一定高歌猛进，不断进取。一句话：今天你是斯格的客人，明天你就是斯格的主人！</a:t>
            </a:r>
            <a:endParaRPr lang="zh-CN" altLang="en-US" u="none">
              <a:solidFill>
                <a:schemeClr val="tx1"/>
              </a:solidFill>
              <a:effectLst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8" name="任意多边形 7"/>
          <p:cNvSpPr/>
          <p:nvPr/>
        </p:nvSpPr>
        <p:spPr>
          <a:xfrm>
            <a:off x="7395392" y="152758"/>
            <a:ext cx="2484000" cy="468000"/>
          </a:xfrm>
          <a:custGeom>
            <a:avLst/>
            <a:gdLst>
              <a:gd name="connsiteX0" fmla="*/ 0 w 2232212"/>
              <a:gd name="connsiteY0" fmla="*/ 0 h 421341"/>
              <a:gd name="connsiteX1" fmla="*/ 107577 w 2232212"/>
              <a:gd name="connsiteY1" fmla="*/ 215153 h 421341"/>
              <a:gd name="connsiteX2" fmla="*/ 17930 w 2232212"/>
              <a:gd name="connsiteY2" fmla="*/ 421341 h 421341"/>
              <a:gd name="connsiteX3" fmla="*/ 2133600 w 2232212"/>
              <a:gd name="connsiteY3" fmla="*/ 421341 h 421341"/>
              <a:gd name="connsiteX4" fmla="*/ 2232212 w 2232212"/>
              <a:gd name="connsiteY4" fmla="*/ 188259 h 421341"/>
              <a:gd name="connsiteX5" fmla="*/ 2124636 w 2232212"/>
              <a:gd name="connsiteY5" fmla="*/ 0 h 421341"/>
              <a:gd name="connsiteX6" fmla="*/ 0 w 2232212"/>
              <a:gd name="connsiteY6" fmla="*/ 0 h 4213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232212" h="421341">
                <a:moveTo>
                  <a:pt x="0" y="0"/>
                </a:moveTo>
                <a:lnTo>
                  <a:pt x="107577" y="215153"/>
                </a:lnTo>
                <a:lnTo>
                  <a:pt x="17930" y="421341"/>
                </a:lnTo>
                <a:lnTo>
                  <a:pt x="2133600" y="421341"/>
                </a:lnTo>
                <a:lnTo>
                  <a:pt x="2232212" y="188259"/>
                </a:lnTo>
                <a:lnTo>
                  <a:pt x="2124636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9" name="矩形 8"/>
          <p:cNvSpPr/>
          <p:nvPr/>
        </p:nvSpPr>
        <p:spPr>
          <a:xfrm>
            <a:off x="0" y="717175"/>
            <a:ext cx="12192000" cy="72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0" name="文本框 9"/>
          <p:cNvSpPr txBox="1"/>
          <p:nvPr/>
        </p:nvSpPr>
        <p:spPr>
          <a:xfrm>
            <a:off x="2940423" y="197584"/>
            <a:ext cx="1721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en-US" altLang="zh-CN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Impact" panose="020B0806030902050204" pitchFamily="34" charset="0"/>
              </a:rPr>
              <a:t>01     </a:t>
            </a:r>
            <a:r>
              <a:rPr lang="zh-CN" altLang="en-US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Impact" panose="020B0806030902050204" pitchFamily="34" charset="0"/>
              </a:rPr>
              <a:t>公司简介</a:t>
            </a:r>
            <a:endParaRPr lang="zh-CN" altLang="en-US" dirty="0">
              <a:solidFill>
                <a:schemeClr val="tx1">
                  <a:lumMod val="95000"/>
                  <a:lumOff val="5000"/>
                </a:schemeClr>
              </a:solidFill>
              <a:latin typeface="Impact" panose="020B0806030902050204" pitchFamily="34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5027508" y="197584"/>
            <a:ext cx="2229106" cy="3803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en-US" altLang="zh-CN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Impact" panose="020B0806030902050204" pitchFamily="34" charset="0"/>
              </a:rPr>
              <a:t>02   </a:t>
            </a:r>
            <a:r>
              <a:rPr lang="en-US" altLang="zh-CN" dirty="0" smtClean="0">
                <a:ln/>
                <a:solidFill>
                  <a:schemeClr val="tx1"/>
                </a:solidFill>
                <a:effectLst/>
                <a:latin typeface="Impact" panose="020B0806030902050204" pitchFamily="34" charset="0"/>
              </a:rPr>
              <a:t>  </a:t>
            </a:r>
            <a:r>
              <a:rPr lang="zh-CN" altLang="en-US" dirty="0" smtClean="0">
                <a:ln/>
                <a:solidFill>
                  <a:schemeClr val="tx1"/>
                </a:solidFill>
                <a:effectLst/>
                <a:latin typeface="+mn-ea"/>
                <a:sym typeface="+mn-ea"/>
              </a:rPr>
              <a:t>关于产品市场</a:t>
            </a:r>
            <a:endParaRPr lang="zh-CN" altLang="en-US" dirty="0" smtClean="0">
              <a:ln/>
              <a:solidFill>
                <a:schemeClr val="tx1"/>
              </a:solidFill>
              <a:effectLst/>
              <a:latin typeface="+mn-ea"/>
              <a:sym typeface="+mn-ea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7509637" y="197584"/>
            <a:ext cx="2268896" cy="3803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en-US" altLang="zh-CN" dirty="0" smtClean="0">
                <a:solidFill>
                  <a:schemeClr val="bg1"/>
                </a:solidFill>
                <a:latin typeface="Impact" panose="020B0806030902050204" pitchFamily="34" charset="0"/>
              </a:rPr>
              <a:t>03    </a:t>
            </a:r>
            <a:r>
              <a:rPr lang="en-US" altLang="zh-CN" dirty="0" smtClean="0">
                <a:ln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Impact" panose="020B0806030902050204" pitchFamily="34" charset="0"/>
                <a:sym typeface="+mn-ea"/>
              </a:rPr>
              <a:t>  </a:t>
            </a:r>
            <a:r>
              <a:rPr lang="zh-CN" altLang="en-US" dirty="0">
                <a:ln>
                  <a:solidFill>
                    <a:schemeClr val="bg1"/>
                  </a:solidFill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ea"/>
                <a:sym typeface="+mn-ea"/>
              </a:rPr>
              <a:t>关于待遇</a:t>
            </a:r>
            <a:endParaRPr lang="zh-CN" altLang="en-US" dirty="0">
              <a:ln>
                <a:solidFill>
                  <a:schemeClr val="bg1"/>
                </a:solidFill>
              </a:ln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n-ea"/>
              <a:sym typeface="+mn-ea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9771633" y="197584"/>
            <a:ext cx="20654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en-US" altLang="zh-CN" dirty="0" smtClean="0">
                <a:latin typeface="Impact" panose="020B0806030902050204" pitchFamily="34" charset="0"/>
              </a:rPr>
              <a:t>04    </a:t>
            </a:r>
            <a:r>
              <a:rPr lang="zh-CN" altLang="en-US" dirty="0" smtClean="0">
                <a:latin typeface="Impact" panose="020B0806030902050204" pitchFamily="34" charset="0"/>
              </a:rPr>
              <a:t>联系方式</a:t>
            </a:r>
            <a:endParaRPr lang="zh-CN" altLang="en-US" dirty="0">
              <a:latin typeface="Impact" panose="020B0806030902050204" pitchFamily="34" charset="0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109368" y="188619"/>
            <a:ext cx="2524462" cy="41211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000" dirty="0">
                <a:latin typeface="+mn-ea"/>
              </a:rPr>
              <a:t>岗位待遇</a:t>
            </a:r>
            <a:endParaRPr lang="zh-CN" altLang="en-US" sz="2000" dirty="0">
              <a:latin typeface="+mn-ea"/>
            </a:endParaRPr>
          </a:p>
        </p:txBody>
      </p:sp>
      <p:sp>
        <p:nvSpPr>
          <p:cNvPr id="100" name="文本框 99"/>
          <p:cNvSpPr txBox="1"/>
          <p:nvPr/>
        </p:nvSpPr>
        <p:spPr>
          <a:xfrm>
            <a:off x="1670685" y="2392680"/>
            <a:ext cx="9310370" cy="201168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marL="0" indent="0" algn="l"/>
            <a:r>
              <a:rPr lang="zh-CN" altLang="en-US" b="1" u="none">
                <a:ln/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关于待遇</a:t>
            </a:r>
            <a:r>
              <a:rPr lang="zh-CN" altLang="en-US" b="0" u="none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</a:t>
            </a:r>
            <a:r>
              <a:rPr lang="zh-CN" altLang="en-US" b="0" u="none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每一份付出，都有回报，这是我们的原则。最为优秀的营销人才，是不屑于躺在底薪的固定值上，所以斯格公司设计了高倍薪酬计划：具体而言，每一份单台订单，回报率都高达五位数，当然这需要你的努力和拼搏。好，你可能还是有些保守（这是性格，不是错误），那么斯格公司完全可以为你兜底，只要实事求是的良好沟通即可。挑战高额薪酬，绝不是斯格公司对你的奖赏或恩赐，而是我们对优秀营销人才的尊重和应有的价值回报！</a:t>
            </a:r>
            <a:endParaRPr lang="zh-CN" alt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9" name="任意多边形 8"/>
          <p:cNvSpPr/>
          <p:nvPr/>
        </p:nvSpPr>
        <p:spPr>
          <a:xfrm>
            <a:off x="9893064" y="152758"/>
            <a:ext cx="1836000" cy="468000"/>
          </a:xfrm>
          <a:custGeom>
            <a:avLst/>
            <a:gdLst>
              <a:gd name="connsiteX0" fmla="*/ 0 w 2232212"/>
              <a:gd name="connsiteY0" fmla="*/ 0 h 421341"/>
              <a:gd name="connsiteX1" fmla="*/ 107577 w 2232212"/>
              <a:gd name="connsiteY1" fmla="*/ 215153 h 421341"/>
              <a:gd name="connsiteX2" fmla="*/ 17930 w 2232212"/>
              <a:gd name="connsiteY2" fmla="*/ 421341 h 421341"/>
              <a:gd name="connsiteX3" fmla="*/ 2133600 w 2232212"/>
              <a:gd name="connsiteY3" fmla="*/ 421341 h 421341"/>
              <a:gd name="connsiteX4" fmla="*/ 2232212 w 2232212"/>
              <a:gd name="connsiteY4" fmla="*/ 188259 h 421341"/>
              <a:gd name="connsiteX5" fmla="*/ 2124636 w 2232212"/>
              <a:gd name="connsiteY5" fmla="*/ 0 h 421341"/>
              <a:gd name="connsiteX6" fmla="*/ 0 w 2232212"/>
              <a:gd name="connsiteY6" fmla="*/ 0 h 4213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232212" h="421341">
                <a:moveTo>
                  <a:pt x="0" y="0"/>
                </a:moveTo>
                <a:lnTo>
                  <a:pt x="107577" y="215153"/>
                </a:lnTo>
                <a:lnTo>
                  <a:pt x="17930" y="421341"/>
                </a:lnTo>
                <a:lnTo>
                  <a:pt x="2133600" y="421341"/>
                </a:lnTo>
                <a:lnTo>
                  <a:pt x="2232212" y="188259"/>
                </a:lnTo>
                <a:lnTo>
                  <a:pt x="2124636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10" name="矩形 9"/>
          <p:cNvSpPr/>
          <p:nvPr/>
        </p:nvSpPr>
        <p:spPr>
          <a:xfrm>
            <a:off x="0" y="717175"/>
            <a:ext cx="12192000" cy="72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1" name="文本框 10"/>
          <p:cNvSpPr txBox="1"/>
          <p:nvPr/>
        </p:nvSpPr>
        <p:spPr>
          <a:xfrm>
            <a:off x="2940423" y="197584"/>
            <a:ext cx="1721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en-US" altLang="zh-CN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Impact" panose="020B0806030902050204" pitchFamily="34" charset="0"/>
              </a:rPr>
              <a:t>01     </a:t>
            </a:r>
            <a:r>
              <a:rPr lang="zh-CN" altLang="en-US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Impact" panose="020B0806030902050204" pitchFamily="34" charset="0"/>
              </a:rPr>
              <a:t>公司简介</a:t>
            </a:r>
            <a:endParaRPr lang="zh-CN" altLang="en-US" dirty="0">
              <a:solidFill>
                <a:schemeClr val="tx1">
                  <a:lumMod val="95000"/>
                  <a:lumOff val="5000"/>
                </a:schemeClr>
              </a:solidFill>
              <a:latin typeface="Impact" panose="020B0806030902050204" pitchFamily="34" charset="0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5027508" y="197584"/>
            <a:ext cx="2229106" cy="3803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en-US" altLang="zh-CN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Impact" panose="020B0806030902050204" pitchFamily="34" charset="0"/>
              </a:rPr>
              <a:t>02     </a:t>
            </a:r>
            <a:r>
              <a:rPr lang="zh-CN" altLang="en-US" dirty="0" smtClean="0">
                <a:effectLst/>
                <a:latin typeface="+mn-ea"/>
                <a:sym typeface="+mn-ea"/>
              </a:rPr>
              <a:t>关于产品市场</a:t>
            </a:r>
            <a:endParaRPr lang="zh-CN" altLang="en-US" dirty="0">
              <a:solidFill>
                <a:schemeClr val="tx1">
                  <a:lumMod val="95000"/>
                  <a:lumOff val="5000"/>
                </a:schemeClr>
              </a:solidFill>
              <a:latin typeface="Impact" panose="020B0806030902050204" pitchFamily="34" charset="0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7509637" y="197584"/>
            <a:ext cx="2268896" cy="3803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en-US" altLang="zh-CN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Impact" panose="020B0806030902050204" pitchFamily="34" charset="0"/>
              </a:rPr>
              <a:t>03     </a:t>
            </a:r>
            <a:r>
              <a:rPr lang="zh-CN" altLang="en-US" dirty="0">
                <a:ln/>
                <a:solidFill>
                  <a:schemeClr val="tx1"/>
                </a:solidFill>
                <a:effectLst/>
                <a:latin typeface="+mn-ea"/>
                <a:sym typeface="+mn-ea"/>
              </a:rPr>
              <a:t>关于待遇</a:t>
            </a:r>
            <a:endParaRPr lang="zh-CN" altLang="en-US" dirty="0">
              <a:ln/>
              <a:solidFill>
                <a:schemeClr val="tx1"/>
              </a:solidFill>
              <a:effectLst/>
              <a:latin typeface="+mn-ea"/>
              <a:sym typeface="+mn-ea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9771633" y="197584"/>
            <a:ext cx="20654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en-US" altLang="zh-CN" dirty="0" smtClean="0">
                <a:solidFill>
                  <a:schemeClr val="bg1"/>
                </a:solidFill>
                <a:latin typeface="Impact" panose="020B0806030902050204" pitchFamily="34" charset="0"/>
              </a:rPr>
              <a:t>04    </a:t>
            </a:r>
            <a:r>
              <a:rPr lang="zh-CN" altLang="en-US" dirty="0" smtClean="0">
                <a:solidFill>
                  <a:schemeClr val="bg1"/>
                </a:solidFill>
                <a:latin typeface="Impact" panose="020B0806030902050204" pitchFamily="34" charset="0"/>
              </a:rPr>
              <a:t>联系方式</a:t>
            </a:r>
            <a:endParaRPr lang="zh-CN" altLang="en-US" dirty="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109368" y="188619"/>
            <a:ext cx="2524462" cy="41211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000" dirty="0" smtClean="0">
                <a:latin typeface="+mn-ea"/>
              </a:rPr>
              <a:t>联系方式</a:t>
            </a:r>
            <a:endParaRPr lang="zh-CN" altLang="en-US" sz="2000" dirty="0">
              <a:latin typeface="+mn-ea"/>
            </a:endParaRPr>
          </a:p>
        </p:txBody>
      </p:sp>
      <p:pic>
        <p:nvPicPr>
          <p:cNvPr id="2" name="图片 1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>
          <a:xfrm>
            <a:off x="2498090" y="2352675"/>
            <a:ext cx="2457450" cy="245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0" name="文本框 99"/>
          <p:cNvSpPr txBox="1"/>
          <p:nvPr/>
        </p:nvSpPr>
        <p:spPr>
          <a:xfrm>
            <a:off x="5277485" y="2617470"/>
            <a:ext cx="4965700" cy="179832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marL="0" indent="0" algn="l"/>
            <a:r>
              <a:rPr lang="zh-CN" altLang="en-US" sz="2800" b="0" u="none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斯格公司服务热线：</a:t>
            </a:r>
            <a:r>
              <a:rPr lang="en-US" altLang="zh-CN" sz="28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4009696181</a:t>
            </a:r>
            <a:r>
              <a:rPr lang="en-US" altLang="zh-CN" sz="2800" b="0" u="none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</a:t>
            </a:r>
            <a:r>
              <a:rPr lang="zh-CN" altLang="en-US" sz="2800" b="0" u="none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斯格营销人才热线：</a:t>
            </a:r>
            <a:r>
              <a:rPr lang="en-US" altLang="zh-CN" sz="2800" b="0" u="none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18862567950</a:t>
            </a:r>
            <a:endParaRPr lang="zh-CN" altLang="en-US" sz="280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自定义 46-深蓝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1E3B72"/>
      </a:accent1>
      <a:accent2>
        <a:srgbClr val="1E3B72"/>
      </a:accent2>
      <a:accent3>
        <a:srgbClr val="1E3B72"/>
      </a:accent3>
      <a:accent4>
        <a:srgbClr val="1E3B72"/>
      </a:accent4>
      <a:accent5>
        <a:srgbClr val="38526E"/>
      </a:accent5>
      <a:accent6>
        <a:srgbClr val="653715"/>
      </a:accent6>
      <a:hlink>
        <a:srgbClr val="093759"/>
      </a:hlink>
      <a:folHlink>
        <a:srgbClr val="093759"/>
      </a:folHlink>
    </a:clrScheme>
    <a:fontScheme name="自定义 6">
      <a:majorFont>
        <a:latin typeface="Arial"/>
        <a:ea typeface="微软雅黑 Light"/>
        <a:cs typeface=""/>
      </a:majorFont>
      <a:minorFont>
        <a:latin typeface="Arial"/>
        <a:ea typeface="微软雅黑 Light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1842</Words>
  <Application>WPS 演示</Application>
  <PresentationFormat>宽屏</PresentationFormat>
  <Paragraphs>138</Paragraphs>
  <Slides>8</Slides>
  <Notes>26</Notes>
  <HiddenSlides>0</HiddenSlides>
  <MMClips>0</MMClips>
  <ScaleCrop>false</ScaleCrop>
  <HeadingPairs>
    <vt:vector size="6" baseType="variant">
      <vt:variant>
        <vt:lpstr>已用的字体</vt:lpstr>
      </vt:variant>
      <vt:variant>
        <vt:i4>21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30" baseType="lpstr">
      <vt:lpstr>Arial</vt:lpstr>
      <vt:lpstr>宋体</vt:lpstr>
      <vt:lpstr>Wingdings</vt:lpstr>
      <vt:lpstr>方正兰亭黑简体</vt:lpstr>
      <vt:lpstr>华文隶书</vt:lpstr>
      <vt:lpstr>Times New Roman</vt:lpstr>
      <vt:lpstr>华文细黑</vt:lpstr>
      <vt:lpstr>微软雅黑</vt:lpstr>
      <vt:lpstr>Impact</vt:lpstr>
      <vt:lpstr>FontAwesome</vt:lpstr>
      <vt:lpstr>微软雅黑 Light</vt:lpstr>
      <vt:lpstr>微软雅黑 Light</vt:lpstr>
      <vt:lpstr>Calibri</vt:lpstr>
      <vt:lpstr>方正正黑简体</vt:lpstr>
      <vt:lpstr>Arial Unicode MS</vt:lpstr>
      <vt:lpstr>华文新魏</vt:lpstr>
      <vt:lpstr>华康俪金黑W8(P)</vt:lpstr>
      <vt:lpstr>Open Sans</vt:lpstr>
      <vt:lpstr>Segoe Print</vt:lpstr>
      <vt:lpstr>黑体</vt:lpstr>
      <vt:lpstr>楷体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Sky123.Org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Sky123.Org</dc:creator>
  <cp:lastModifiedBy>Administrator</cp:lastModifiedBy>
  <cp:revision>115</cp:revision>
  <dcterms:created xsi:type="dcterms:W3CDTF">2015-10-07T07:33:00Z</dcterms:created>
  <dcterms:modified xsi:type="dcterms:W3CDTF">2017-04-17T07:40:08Z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2052-10.1.0.6390</vt:lpwstr>
  </property>
</Properties>
</file>